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52"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 id="276" r:id="rId21"/>
    <p:sldId id="278" r:id="rId22"/>
    <p:sldId id="279" r:id="rId23"/>
    <p:sldId id="280" r:id="rId24"/>
    <p:sldId id="281" r:id="rId25"/>
    <p:sldId id="282" r:id="rId26"/>
    <p:sldId id="283" r:id="rId27"/>
    <p:sldId id="284" r:id="rId28"/>
    <p:sldId id="285" r:id="rId29"/>
    <p:sldId id="286" r:id="rId30"/>
    <p:sldId id="287"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7" r:id="rId69"/>
    <p:sldId id="326"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 id="347" r:id="rId9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94671" autoAdjust="0"/>
  </p:normalViewPr>
  <p:slideViewPr>
    <p:cSldViewPr snapToGrid="0" snapToObjects="1">
      <p:cViewPr varScale="1">
        <p:scale>
          <a:sx n="87" d="100"/>
          <a:sy n="87" d="100"/>
        </p:scale>
        <p:origin x="133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k-SK"/>
              <a:t>Upravte štýly predlohy textu</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Upravte štýl predlohy podnadpisov</a:t>
            </a:r>
            <a:endParaRPr lang="en-US"/>
          </a:p>
        </p:txBody>
      </p:sp>
      <p:sp>
        <p:nvSpPr>
          <p:cNvPr id="4" name="Date Placeholder 3"/>
          <p:cNvSpPr>
            <a:spLocks noGrp="1"/>
          </p:cNvSpPr>
          <p:nvPr>
            <p:ph type="dt" sz="half" idx="10"/>
          </p:nvPr>
        </p:nvSpPr>
        <p:spPr/>
        <p:txBody>
          <a:bodyPr/>
          <a:lstStyle/>
          <a:p>
            <a:fld id="{2233D26B-DFC2-4248-8ED0-AD3E108CBDD7}" type="datetime1">
              <a:rPr lang="en-US" smtClean="0"/>
              <a:pPr/>
              <a:t>6/29/2017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1214974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a:p>
        </p:txBody>
      </p:sp>
      <p:sp>
        <p:nvSpPr>
          <p:cNvPr id="3" name="Vertical Text Placeholder 2"/>
          <p:cNvSpPr>
            <a:spLocks noGrp="1"/>
          </p:cNvSpPr>
          <p:nvPr>
            <p:ph type="body" orient="vert" idx="1"/>
          </p:nvPr>
        </p:nvSpPr>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6/29/2017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418722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a:t>Upravte štýly predlohy textu</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6/29/2017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239823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a:p>
        </p:txBody>
      </p:sp>
      <p:sp>
        <p:nvSpPr>
          <p:cNvPr id="3" name="Content Placeholder 2"/>
          <p:cNvSpPr>
            <a:spLocks noGrp="1"/>
          </p:cNvSpPr>
          <p:nvPr>
            <p:ph idx="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8F97F932-D99A-4087-BFB1-EA42FAFC8D2C}" type="datetime1">
              <a:rPr lang="en-US" smtClean="0"/>
              <a:pPr/>
              <a:t>6/29/2017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349368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k-SK"/>
              <a:t>Upravte štýly predlohy textu</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Upravte štýl predlohy textu.</a:t>
            </a:r>
          </a:p>
        </p:txBody>
      </p:sp>
      <p:sp>
        <p:nvSpPr>
          <p:cNvPr id="4" name="Date Placeholder 3"/>
          <p:cNvSpPr>
            <a:spLocks noGrp="1"/>
          </p:cNvSpPr>
          <p:nvPr>
            <p:ph type="dt" sz="half" idx="10"/>
          </p:nvPr>
        </p:nvSpPr>
        <p:spPr/>
        <p:txBody>
          <a:bodyPr/>
          <a:lstStyle/>
          <a:p>
            <a:fld id="{79C96367-2F2B-4F6E-ACF4-15FA13738E10}" type="datetime1">
              <a:rPr lang="en-US" smtClean="0"/>
              <a:pPr/>
              <a:t>6/29/2017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dirty="0"/>
          </a:p>
        </p:txBody>
      </p:sp>
    </p:spTree>
    <p:extLst>
      <p:ext uri="{BB962C8B-B14F-4D97-AF65-F5344CB8AC3E}">
        <p14:creationId xmlns:p14="http://schemas.microsoft.com/office/powerpoint/2010/main" val="1775041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5" name="Date Placeholder 4"/>
          <p:cNvSpPr>
            <a:spLocks noGrp="1"/>
          </p:cNvSpPr>
          <p:nvPr>
            <p:ph type="dt" sz="half" idx="10"/>
          </p:nvPr>
        </p:nvSpPr>
        <p:spPr/>
        <p:txBody>
          <a:bodyPr/>
          <a:lstStyle/>
          <a:p>
            <a:fld id="{8FB3498D-21C7-408B-8EF5-5B55DEF0BFD5}" type="datetime1">
              <a:rPr lang="en-US" smtClean="0"/>
              <a:pPr/>
              <a:t>6/29/2017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3718965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t>Upravte štýly predlohy textu</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7" name="Date Placeholder 6"/>
          <p:cNvSpPr>
            <a:spLocks noGrp="1"/>
          </p:cNvSpPr>
          <p:nvPr>
            <p:ph type="dt" sz="half" idx="10"/>
          </p:nvPr>
        </p:nvSpPr>
        <p:spPr/>
        <p:txBody>
          <a:bodyPr/>
          <a:lstStyle/>
          <a:p>
            <a:fld id="{84DB246E-8FD1-42FF-94A4-E4133095C37A}" type="datetime1">
              <a:rPr lang="en-US" smtClean="0"/>
              <a:pPr/>
              <a:t>6/29/2017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1799874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a:p>
        </p:txBody>
      </p:sp>
      <p:sp>
        <p:nvSpPr>
          <p:cNvPr id="3" name="Date Placeholder 2"/>
          <p:cNvSpPr>
            <a:spLocks noGrp="1"/>
          </p:cNvSpPr>
          <p:nvPr>
            <p:ph type="dt" sz="half" idx="10"/>
          </p:nvPr>
        </p:nvSpPr>
        <p:spPr/>
        <p:txBody>
          <a:bodyPr/>
          <a:lstStyle/>
          <a:p>
            <a:fld id="{A93939D4-B818-4372-B1EE-7CB6D5BBC74A}" type="datetime1">
              <a:rPr lang="en-US" smtClean="0"/>
              <a:pPr/>
              <a:t>6/29/2017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1394413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6/29/2017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1929375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k-SK"/>
              <a:t>Upravte štýly predlohy textu</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5" name="Date Placeholder 4"/>
          <p:cNvSpPr>
            <a:spLocks noGrp="1"/>
          </p:cNvSpPr>
          <p:nvPr>
            <p:ph type="dt" sz="half" idx="10"/>
          </p:nvPr>
        </p:nvSpPr>
        <p:spPr/>
        <p:txBody>
          <a:bodyPr/>
          <a:lstStyle/>
          <a:p>
            <a:fld id="{76F8ADFA-7142-4015-85E6-1712F15FA709}" type="datetime1">
              <a:rPr lang="en-US" smtClean="0"/>
              <a:pPr/>
              <a:t>6/29/2017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3505878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k-SK"/>
              <a:t>Upravte štýly predlohy textu</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dirty="0"/>
              <a:t>Ak chcete pridať obrázok, kliknite na ikonu</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5" name="Date Placeholder 4"/>
          <p:cNvSpPr>
            <a:spLocks noGrp="1"/>
          </p:cNvSpPr>
          <p:nvPr>
            <p:ph type="dt" sz="half" idx="10"/>
          </p:nvPr>
        </p:nvSpPr>
        <p:spPr/>
        <p:txBody>
          <a:bodyPr/>
          <a:lstStyle/>
          <a:p>
            <a:fld id="{34A581E0-D653-4D78-A48F-41D80498BC7E}" type="datetime1">
              <a:rPr lang="en-US" smtClean="0"/>
              <a:pPr/>
              <a:t>6/29/2017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3946780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a:t>Upravte štýly predlohy textu</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3AFFF1-9C47-49F0-AE12-AF188F3F4E82}" type="datetime1">
              <a:rPr lang="en-US" smtClean="0"/>
              <a:pPr/>
              <a:t>6/29/2017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814016203"/>
      </p:ext>
    </p:extLst>
  </p:cSld>
  <p:clrMap bg1="lt1" tx1="dk1" bg2="lt2" tx2="dk2" accent1="accent1" accent2="accent2" accent3="accent3" accent4="accent4" accent5="accent5" accent6="accent6" hlink="hlink" folHlink="folHlink"/>
  <p:sldLayoutIdLst>
    <p:sldLayoutId id="2147484753" r:id="rId1"/>
    <p:sldLayoutId id="2147484754" r:id="rId2"/>
    <p:sldLayoutId id="2147484755" r:id="rId3"/>
    <p:sldLayoutId id="2147484756" r:id="rId4"/>
    <p:sldLayoutId id="2147484757" r:id="rId5"/>
    <p:sldLayoutId id="2147484758" r:id="rId6"/>
    <p:sldLayoutId id="2147484759" r:id="rId7"/>
    <p:sldLayoutId id="2147484760" r:id="rId8"/>
    <p:sldLayoutId id="2147484761" r:id="rId9"/>
    <p:sldLayoutId id="2147484762" r:id="rId10"/>
    <p:sldLayoutId id="2147484763"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heifab.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957752"/>
            <a:ext cx="7772400" cy="3200399"/>
          </a:xfrm>
        </p:spPr>
        <p:txBody>
          <a:bodyPr>
            <a:normAutofit/>
          </a:bodyPr>
          <a:lstStyle/>
          <a:p>
            <a:pPr marL="0" lvl="0" indent="0"/>
            <a:r>
              <a:rPr lang="sk-SK" sz="6600" b="1" dirty="0">
                <a:solidFill>
                  <a:srgbClr val="C00000"/>
                </a:solidFill>
                <a:effectLst>
                  <a:outerShdw blurRad="38100" dist="38100" dir="2700000" algn="tl">
                    <a:srgbClr val="000000">
                      <a:alpha val="43137"/>
                    </a:srgbClr>
                  </a:outerShdw>
                </a:effectLst>
                <a:highlight>
                  <a:srgbClr val="FFFF00"/>
                </a:highlight>
              </a:rPr>
              <a:t>ZMENY A DOPLNKY</a:t>
            </a:r>
            <a:br>
              <a:rPr lang="sk-SK" sz="6600" b="1" dirty="0">
                <a:solidFill>
                  <a:srgbClr val="C00000"/>
                </a:solidFill>
                <a:effectLst>
                  <a:outerShdw blurRad="38100" dist="38100" dir="2700000" algn="tl">
                    <a:srgbClr val="000000">
                      <a:alpha val="43137"/>
                    </a:srgbClr>
                  </a:outerShdw>
                </a:effectLst>
                <a:highlight>
                  <a:srgbClr val="FFFF00"/>
                </a:highlight>
              </a:rPr>
            </a:br>
            <a:r>
              <a:rPr lang="sk-SK" sz="6600" b="1" dirty="0">
                <a:solidFill>
                  <a:srgbClr val="C00000"/>
                </a:solidFill>
                <a:effectLst>
                  <a:outerShdw blurRad="38100" dist="38100" dir="2700000" algn="tl">
                    <a:srgbClr val="000000">
                      <a:alpha val="43137"/>
                    </a:srgbClr>
                  </a:outerShdw>
                </a:effectLst>
                <a:highlight>
                  <a:srgbClr val="FFFF00"/>
                </a:highlight>
              </a:rPr>
              <a:t>PRAVIDIEL FUTBALU</a:t>
            </a:r>
            <a:br>
              <a:rPr lang="sk-SK" sz="6600" b="1" dirty="0">
                <a:solidFill>
                  <a:srgbClr val="C00000"/>
                </a:solidFill>
                <a:effectLst>
                  <a:outerShdw blurRad="38100" dist="38100" dir="2700000" algn="tl">
                    <a:srgbClr val="000000">
                      <a:alpha val="43137"/>
                    </a:srgbClr>
                  </a:outerShdw>
                </a:effectLst>
                <a:highlight>
                  <a:srgbClr val="FFFF00"/>
                </a:highlight>
              </a:rPr>
            </a:br>
            <a:r>
              <a:rPr lang="sk-SK" sz="6600" b="1" dirty="0">
                <a:solidFill>
                  <a:srgbClr val="C00000"/>
                </a:solidFill>
                <a:effectLst>
                  <a:outerShdw blurRad="38100" dist="38100" dir="2700000" algn="tl">
                    <a:srgbClr val="000000">
                      <a:alpha val="43137"/>
                    </a:srgbClr>
                  </a:outerShdw>
                </a:effectLst>
                <a:highlight>
                  <a:srgbClr val="FFFF00"/>
                </a:highlight>
              </a:rPr>
              <a:t>2017</a:t>
            </a:r>
            <a:endParaRPr lang="en-US" sz="6600" b="1" dirty="0">
              <a:solidFill>
                <a:srgbClr val="C00000"/>
              </a:solidFill>
              <a:effectLst>
                <a:outerShdw blurRad="38100" dist="38100" dir="2700000" algn="tl">
                  <a:srgbClr val="000000">
                    <a:alpha val="43137"/>
                  </a:srgbClr>
                </a:outerShdw>
              </a:effectLst>
              <a:highlight>
                <a:srgbClr val="FFFF00"/>
              </a:highlight>
            </a:endParaRPr>
          </a:p>
        </p:txBody>
      </p:sp>
      <p:pic>
        <p:nvPicPr>
          <p:cNvPr id="4" name="Obrázok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7908" y="5848845"/>
            <a:ext cx="2935964" cy="660592"/>
          </a:xfrm>
          <a:prstGeom prst="rect">
            <a:avLst/>
          </a:prstGeom>
        </p:spPr>
      </p:pic>
      <p:pic>
        <p:nvPicPr>
          <p:cNvPr id="5" name="Obrázok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89935" y="676931"/>
            <a:ext cx="1326172" cy="425038"/>
          </a:xfrm>
          <a:prstGeom prst="rect">
            <a:avLst/>
          </a:prstGeom>
        </p:spPr>
      </p:pic>
      <p:pic>
        <p:nvPicPr>
          <p:cNvPr id="6" name="Obrázek 3" descr="C:\Users\hrinak\Pictures\logo konvencia.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884024" y="176035"/>
            <a:ext cx="1426830" cy="142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1426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2400" y="1600200"/>
            <a:ext cx="8839200" cy="5175738"/>
          </a:xfrm>
        </p:spPr>
        <p:txBody>
          <a:bodyPr>
            <a:normAutofit/>
          </a:bodyPr>
          <a:lstStyle/>
          <a:p>
            <a:r>
              <a:rPr lang="sk-SK" sz="2800" b="1" dirty="0"/>
              <a:t>Berúc do úvahy jednak to, že prípravná fáza pre využívanie tohto experimentu je stanovená na najmenej </a:t>
            </a:r>
            <a:r>
              <a:rPr lang="sk-SK" sz="2800" b="1" dirty="0">
                <a:solidFill>
                  <a:srgbClr val="FF0000"/>
                </a:solidFill>
              </a:rPr>
              <a:t>6 – 12 mesiacov</a:t>
            </a:r>
            <a:r>
              <a:rPr lang="sk-SK" sz="2800" b="1" dirty="0"/>
              <a:t>, ako aj to, že k finálnemu rozhodnutiu o experimente dôjde v marci 2018, lehota na vstup do experimentu je </a:t>
            </a:r>
            <a:r>
              <a:rPr lang="sk-SK" sz="2800" b="1" dirty="0">
                <a:solidFill>
                  <a:srgbClr val="FF0000"/>
                </a:solidFill>
              </a:rPr>
              <a:t>30. apríl 2017 </a:t>
            </a:r>
            <a:r>
              <a:rPr lang="sk-SK" sz="2800" b="1" dirty="0"/>
              <a:t>(schválenie účasti bude predmetom dôkladného preskúmania IFAB a FIFA).</a:t>
            </a:r>
          </a:p>
          <a:p>
            <a:r>
              <a:rPr lang="sk-SK" sz="2800" b="1" dirty="0"/>
              <a:t>Po tomto dátume krajiny, ktoré sa zaujímajú do budúcnosti o potencionálne implementovanie tohto VAR (Video asistent rozhodcu) systému, by sa mali kontaktovať s IFAB ohľadom ďalších informácií a poradenstva.</a:t>
            </a:r>
          </a:p>
          <a:p>
            <a:pPr marL="0" indent="0">
              <a:buNone/>
            </a:pPr>
            <a:endParaRPr lang="sk-SK" sz="2400" dirty="0"/>
          </a:p>
          <a:p>
            <a:pPr marL="0" indent="0">
              <a:buNone/>
            </a:pPr>
            <a:endParaRPr lang="sk-SK" sz="2400" dirty="0"/>
          </a:p>
          <a:p>
            <a:pPr marL="0" indent="0">
              <a:buNone/>
            </a:pPr>
            <a:endParaRPr lang="sk-SK" sz="2800" dirty="0"/>
          </a:p>
        </p:txBody>
      </p:sp>
      <p:sp>
        <p:nvSpPr>
          <p:cNvPr id="4" name="Nadpis 3"/>
          <p:cNvSpPr>
            <a:spLocks noGrp="1"/>
          </p:cNvSpPr>
          <p:nvPr>
            <p:ph type="title"/>
          </p:nvPr>
        </p:nvSpPr>
        <p:spPr>
          <a:xfrm>
            <a:off x="1629508" y="274638"/>
            <a:ext cx="7057292" cy="1143000"/>
          </a:xfrm>
        </p:spPr>
        <p:txBody>
          <a:bodyPr>
            <a:normAutofit fontScale="90000"/>
          </a:bodyPr>
          <a:lstStyle/>
          <a:p>
            <a:pPr algn="l"/>
            <a:r>
              <a:rPr lang="sk-SK" sz="4000" dirty="0"/>
              <a:t>Video asistent rozhodcovia (VARs) – </a:t>
            </a:r>
            <a:br>
              <a:rPr lang="sk-SK" sz="4000" dirty="0"/>
            </a:br>
            <a:r>
              <a:rPr lang="sk-SK" sz="4000" dirty="0"/>
              <a:t>experiment / 2</a:t>
            </a:r>
          </a:p>
        </p:txBody>
      </p:sp>
    </p:spTree>
    <p:extLst>
      <p:ext uri="{BB962C8B-B14F-4D97-AF65-F5344CB8AC3E}">
        <p14:creationId xmlns:p14="http://schemas.microsoft.com/office/powerpoint/2010/main" val="2943995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2400" y="1600200"/>
            <a:ext cx="8839200" cy="5175738"/>
          </a:xfrm>
        </p:spPr>
        <p:txBody>
          <a:bodyPr>
            <a:normAutofit/>
          </a:bodyPr>
          <a:lstStyle/>
          <a:p>
            <a:pPr marL="0" indent="0">
              <a:buNone/>
            </a:pPr>
            <a:r>
              <a:rPr lang="sk-SK" sz="2800" b="1" dirty="0"/>
              <a:t>Pravidlo 3 – Hráči: Štvrtý (4.) striedajúci hráč v predĺženom hracom čase</a:t>
            </a:r>
          </a:p>
          <a:p>
            <a:r>
              <a:rPr lang="sk-SK" sz="3600" b="1" dirty="0"/>
              <a:t>Celý rad súťaží je zapojených do dvojročného experimentu, počas ktorého družstvá </a:t>
            </a:r>
            <a:r>
              <a:rPr lang="sk-SK" sz="3600" b="1" u="sng" dirty="0">
                <a:solidFill>
                  <a:srgbClr val="FF0000"/>
                </a:solidFill>
              </a:rPr>
              <a:t>môžu vystriedať štvrtého hráča v predĺženom hracom čase</a:t>
            </a:r>
            <a:r>
              <a:rPr lang="sk-SK" sz="3600" b="1" u="sng" dirty="0"/>
              <a:t> </a:t>
            </a:r>
            <a:r>
              <a:rPr lang="sk-SK" sz="3600" b="1" dirty="0"/>
              <a:t>bez ohľadu na to, či využili maximálny počet troch striedaní v riadnom hracom čase.</a:t>
            </a:r>
          </a:p>
          <a:p>
            <a:pPr marL="0" indent="0">
              <a:buNone/>
            </a:pPr>
            <a:endParaRPr lang="sk-SK" sz="2800" dirty="0"/>
          </a:p>
          <a:p>
            <a:pPr marL="0" indent="0">
              <a:buNone/>
            </a:pPr>
            <a:endParaRPr lang="sk-SK" sz="2400" dirty="0"/>
          </a:p>
          <a:p>
            <a:pPr marL="0" indent="0">
              <a:buNone/>
            </a:pPr>
            <a:endParaRPr lang="sk-SK" sz="2800" dirty="0"/>
          </a:p>
        </p:txBody>
      </p:sp>
      <p:sp>
        <p:nvSpPr>
          <p:cNvPr id="4" name="Nadpis 3"/>
          <p:cNvSpPr>
            <a:spLocks noGrp="1"/>
          </p:cNvSpPr>
          <p:nvPr>
            <p:ph type="title"/>
          </p:nvPr>
        </p:nvSpPr>
        <p:spPr>
          <a:xfrm>
            <a:off x="1629508" y="274638"/>
            <a:ext cx="7057292" cy="1143000"/>
          </a:xfrm>
        </p:spPr>
        <p:txBody>
          <a:bodyPr>
            <a:normAutofit/>
          </a:bodyPr>
          <a:lstStyle/>
          <a:p>
            <a:pPr algn="l"/>
            <a:r>
              <a:rPr lang="sk-SK" sz="4000" dirty="0"/>
              <a:t>Iné dôležité témy / 1</a:t>
            </a:r>
          </a:p>
        </p:txBody>
      </p:sp>
    </p:spTree>
    <p:extLst>
      <p:ext uri="{BB962C8B-B14F-4D97-AF65-F5344CB8AC3E}">
        <p14:creationId xmlns:p14="http://schemas.microsoft.com/office/powerpoint/2010/main" val="65523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2400" y="1600200"/>
            <a:ext cx="8839200" cy="5175738"/>
          </a:xfrm>
        </p:spPr>
        <p:txBody>
          <a:bodyPr>
            <a:normAutofit/>
          </a:bodyPr>
          <a:lstStyle/>
          <a:p>
            <a:pPr marL="0" indent="0">
              <a:buNone/>
            </a:pPr>
            <a:r>
              <a:rPr lang="sk-SK" b="1" dirty="0"/>
              <a:t>Pravidlo 4 – Výstroj hráčov</a:t>
            </a:r>
          </a:p>
          <a:p>
            <a:pPr marL="0" indent="0">
              <a:buNone/>
            </a:pPr>
            <a:endParaRPr lang="sk-SK" b="1" dirty="0"/>
          </a:p>
          <a:p>
            <a:pPr marL="0" indent="0">
              <a:buNone/>
            </a:pPr>
            <a:r>
              <a:rPr lang="sk-SK" b="1" i="1" dirty="0"/>
              <a:t>Kvalitatívny štandard pre EPTS</a:t>
            </a:r>
            <a:endParaRPr lang="sk-SK" b="1" dirty="0"/>
          </a:p>
          <a:p>
            <a:r>
              <a:rPr lang="sk-SK" dirty="0"/>
              <a:t>Všeobecné výročné zasadnutie schválilo pre prenosné sledovacie zariadenia (EPTS) minimálne bezpečnostné štandardy, ktoré sú povinné od 1.6.2017. Na systémy, ktoré sa už používajú, sa vzťahuje prechodné obdobie končiace sa 31.5.2018.</a:t>
            </a:r>
          </a:p>
          <a:p>
            <a:pPr marL="0" indent="0">
              <a:buNone/>
            </a:pPr>
            <a:endParaRPr lang="sk-SK" sz="2400" dirty="0"/>
          </a:p>
          <a:p>
            <a:pPr marL="0" indent="0">
              <a:buNone/>
            </a:pPr>
            <a:endParaRPr lang="sk-SK" sz="2400" dirty="0"/>
          </a:p>
          <a:p>
            <a:pPr marL="0" indent="0">
              <a:buNone/>
            </a:pPr>
            <a:endParaRPr lang="sk-SK" sz="2800" dirty="0"/>
          </a:p>
        </p:txBody>
      </p:sp>
      <p:sp>
        <p:nvSpPr>
          <p:cNvPr id="4" name="Nadpis 3"/>
          <p:cNvSpPr>
            <a:spLocks noGrp="1"/>
          </p:cNvSpPr>
          <p:nvPr>
            <p:ph type="title"/>
          </p:nvPr>
        </p:nvSpPr>
        <p:spPr>
          <a:xfrm>
            <a:off x="1629508" y="274638"/>
            <a:ext cx="7057292" cy="1143000"/>
          </a:xfrm>
        </p:spPr>
        <p:txBody>
          <a:bodyPr>
            <a:normAutofit/>
          </a:bodyPr>
          <a:lstStyle/>
          <a:p>
            <a:pPr algn="l"/>
            <a:r>
              <a:rPr lang="sk-SK" sz="4000" dirty="0"/>
              <a:t>Iné dôležité témy / 2</a:t>
            </a:r>
          </a:p>
        </p:txBody>
      </p:sp>
    </p:spTree>
    <p:extLst>
      <p:ext uri="{BB962C8B-B14F-4D97-AF65-F5344CB8AC3E}">
        <p14:creationId xmlns:p14="http://schemas.microsoft.com/office/powerpoint/2010/main" val="57567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2400" y="1600200"/>
            <a:ext cx="8839200" cy="5175738"/>
          </a:xfrm>
        </p:spPr>
        <p:txBody>
          <a:bodyPr>
            <a:normAutofit fontScale="70000" lnSpcReduction="20000"/>
          </a:bodyPr>
          <a:lstStyle/>
          <a:p>
            <a:pPr marL="0" indent="0">
              <a:buNone/>
            </a:pPr>
            <a:r>
              <a:rPr lang="sk-SK" sz="4500" b="1" dirty="0"/>
              <a:t>Pravidlo 4 – Výstroj hráčov</a:t>
            </a:r>
          </a:p>
          <a:p>
            <a:pPr marL="0" indent="0">
              <a:buNone/>
            </a:pPr>
            <a:r>
              <a:rPr lang="sk-SK" sz="3800" b="1" i="1" dirty="0"/>
              <a:t>Používanie elektronických a komunikačných zariadení</a:t>
            </a:r>
            <a:endParaRPr lang="sk-SK" sz="3800" dirty="0"/>
          </a:p>
          <a:p>
            <a:r>
              <a:rPr lang="sk-SK" sz="3300" dirty="0"/>
              <a:t>Pokiaľ ide o použitie elektronického a komunikačného zariadenia hráčmi a členmi realizačného tímu v technickej zóne bolo dohodnuté, že:</a:t>
            </a:r>
          </a:p>
          <a:p>
            <a:pPr lvl="0"/>
            <a:r>
              <a:rPr lang="sk-SK" sz="3300" dirty="0"/>
              <a:t>s výnimkou prenosného sledovacieho testovacieho zariadenia EPTS, nesmú hráči a náhradníci používať akúkoľvek formu elektronickej alebo komunikačnej výstroje, ako napríklad kameru (fotoaparát), mikrofóny, slúchadlá a podobne,</a:t>
            </a:r>
          </a:p>
          <a:p>
            <a:pPr lvl="0"/>
            <a:r>
              <a:rPr lang="sk-SK" sz="3300" dirty="0"/>
              <a:t>členovia realizačného tímu smú využívať iba elektronickú a komunikačnú výstroj, ktorá priamo súvisí so zabezpečením zdravia a bezpečnosti hráčov,</a:t>
            </a:r>
          </a:p>
          <a:p>
            <a:pPr lvl="0"/>
            <a:r>
              <a:rPr lang="sk-SK" sz="3300" dirty="0"/>
              <a:t>bude k dispozícii široká škála konzultácií o tom, aká elektronická a komunikačná výstroj by mala byť povolená v technickej zóne, so zameraním a určením jej hranice pohybujúcej sa od prevencie až po zaistenie toho, aby komunikácia neviedla k nevhodnému správaniu sa.</a:t>
            </a:r>
          </a:p>
          <a:p>
            <a:pPr marL="0" indent="0">
              <a:buNone/>
            </a:pPr>
            <a:endParaRPr lang="sk-SK" sz="2400" dirty="0"/>
          </a:p>
          <a:p>
            <a:pPr marL="0" indent="0">
              <a:buNone/>
            </a:pPr>
            <a:endParaRPr lang="sk-SK" sz="2400" dirty="0"/>
          </a:p>
          <a:p>
            <a:pPr marL="0" indent="0">
              <a:buNone/>
            </a:pPr>
            <a:endParaRPr lang="sk-SK" sz="2800" dirty="0"/>
          </a:p>
        </p:txBody>
      </p:sp>
      <p:sp>
        <p:nvSpPr>
          <p:cNvPr id="4" name="Nadpis 3"/>
          <p:cNvSpPr>
            <a:spLocks noGrp="1"/>
          </p:cNvSpPr>
          <p:nvPr>
            <p:ph type="title"/>
          </p:nvPr>
        </p:nvSpPr>
        <p:spPr>
          <a:xfrm>
            <a:off x="1629508" y="274638"/>
            <a:ext cx="7057292" cy="1143000"/>
          </a:xfrm>
        </p:spPr>
        <p:txBody>
          <a:bodyPr>
            <a:normAutofit/>
          </a:bodyPr>
          <a:lstStyle/>
          <a:p>
            <a:pPr algn="l"/>
            <a:r>
              <a:rPr lang="sk-SK" sz="4000" dirty="0"/>
              <a:t>Iné dôležité témy / 3</a:t>
            </a:r>
          </a:p>
        </p:txBody>
      </p:sp>
    </p:spTree>
    <p:extLst>
      <p:ext uri="{BB962C8B-B14F-4D97-AF65-F5344CB8AC3E}">
        <p14:creationId xmlns:p14="http://schemas.microsoft.com/office/powerpoint/2010/main" val="268485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2400" y="1600200"/>
            <a:ext cx="8839200" cy="5175738"/>
          </a:xfrm>
        </p:spPr>
        <p:txBody>
          <a:bodyPr>
            <a:normAutofit/>
          </a:bodyPr>
          <a:lstStyle/>
          <a:p>
            <a:pPr marL="0" indent="0">
              <a:buNone/>
            </a:pPr>
            <a:r>
              <a:rPr lang="sk-SK" b="1" dirty="0"/>
              <a:t>Pravidlo 5 – Rozhodca</a:t>
            </a:r>
          </a:p>
          <a:p>
            <a:pPr marL="0" indent="0">
              <a:buNone/>
            </a:pPr>
            <a:endParaRPr lang="sk-SK" b="1" dirty="0"/>
          </a:p>
          <a:p>
            <a:r>
              <a:rPr lang="sk-SK" b="1" dirty="0"/>
              <a:t>Bolo dohodnuté, že národné asociácie </a:t>
            </a:r>
            <a:r>
              <a:rPr lang="sk-SK" b="1" dirty="0">
                <a:solidFill>
                  <a:srgbClr val="FF0000"/>
                </a:solidFill>
              </a:rPr>
              <a:t>majú možnosť povoliť dočasné vylúčenie hráča</a:t>
            </a:r>
            <a:r>
              <a:rPr lang="sk-SK" b="1" dirty="0"/>
              <a:t> v domácich súťažiach mládeže, veteránov, hendikepovaných alebo grassroots futbalu a to pre všetky alebo niektoré napomínania. Pravidlá futbalu 2017/18 budú zahŕňať pokyny a inštrukcie pre aplikáciu dočasného vylúčenia hráča z hry.</a:t>
            </a:r>
          </a:p>
          <a:p>
            <a:pPr marL="0" indent="0">
              <a:buNone/>
            </a:pPr>
            <a:endParaRPr lang="sk-SK" sz="2400" dirty="0"/>
          </a:p>
          <a:p>
            <a:pPr marL="0" indent="0">
              <a:buNone/>
            </a:pPr>
            <a:endParaRPr lang="sk-SK" sz="2800" dirty="0"/>
          </a:p>
        </p:txBody>
      </p:sp>
      <p:sp>
        <p:nvSpPr>
          <p:cNvPr id="4" name="Nadpis 3"/>
          <p:cNvSpPr>
            <a:spLocks noGrp="1"/>
          </p:cNvSpPr>
          <p:nvPr>
            <p:ph type="title"/>
          </p:nvPr>
        </p:nvSpPr>
        <p:spPr>
          <a:xfrm>
            <a:off x="1629508" y="274638"/>
            <a:ext cx="7057292" cy="1143000"/>
          </a:xfrm>
        </p:spPr>
        <p:txBody>
          <a:bodyPr>
            <a:normAutofit/>
          </a:bodyPr>
          <a:lstStyle/>
          <a:p>
            <a:pPr algn="l"/>
            <a:r>
              <a:rPr lang="sk-SK" sz="4000" dirty="0"/>
              <a:t>Iné dôležité témy / 4</a:t>
            </a:r>
          </a:p>
        </p:txBody>
      </p:sp>
    </p:spTree>
    <p:extLst>
      <p:ext uri="{BB962C8B-B14F-4D97-AF65-F5344CB8AC3E}">
        <p14:creationId xmlns:p14="http://schemas.microsoft.com/office/powerpoint/2010/main" val="90627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2400" y="1600200"/>
            <a:ext cx="8839200" cy="5175738"/>
          </a:xfrm>
        </p:spPr>
        <p:txBody>
          <a:bodyPr>
            <a:normAutofit/>
          </a:bodyPr>
          <a:lstStyle/>
          <a:p>
            <a:pPr marL="0" indent="0">
              <a:buNone/>
            </a:pPr>
            <a:r>
              <a:rPr lang="sk-SK" sz="2400" b="1" dirty="0"/>
              <a:t>Pravidlo 12 – Zakázaná hra a nešportové správanie: zmarenie jasnej gólovej príležitosti (DOGSO)</a:t>
            </a:r>
          </a:p>
          <a:p>
            <a:r>
              <a:rPr lang="sk-SK" sz="2400" dirty="0"/>
              <a:t>Na všeobecnom výročnom zasadnutí bola </a:t>
            </a:r>
            <a:r>
              <a:rPr lang="sk-SK" sz="2800" b="1" dirty="0">
                <a:solidFill>
                  <a:srgbClr val="FF0000"/>
                </a:solidFill>
              </a:rPr>
              <a:t>vyslovená spokojnosť </a:t>
            </a:r>
            <a:r>
              <a:rPr lang="sk-SK" sz="2400" dirty="0"/>
              <a:t>s pozitívnou futbalovou reakciou na dvojročný experiment týkajúci sa hernej situácie, </a:t>
            </a:r>
            <a:r>
              <a:rPr lang="sk-SK" sz="2800" b="1" dirty="0">
                <a:solidFill>
                  <a:srgbClr val="FF0000"/>
                </a:solidFill>
              </a:rPr>
              <a:t>keď rozhodca nariadi pokutový kop</a:t>
            </a:r>
            <a:r>
              <a:rPr lang="sk-SK" sz="2400" b="1" dirty="0"/>
              <a:t> </a:t>
            </a:r>
            <a:r>
              <a:rPr lang="sk-SK" sz="2400" dirty="0"/>
              <a:t>za priestupok, ktorým bola zmarená jasná gólová príležitosť a </a:t>
            </a:r>
            <a:r>
              <a:rPr lang="sk-SK" sz="2800" b="1" dirty="0">
                <a:solidFill>
                  <a:srgbClr val="FF0000"/>
                </a:solidFill>
              </a:rPr>
              <a:t>vinník je napomenutý ŽK</a:t>
            </a:r>
            <a:r>
              <a:rPr lang="sk-SK" sz="2800" dirty="0"/>
              <a:t> </a:t>
            </a:r>
            <a:r>
              <a:rPr lang="sk-SK" sz="2400" dirty="0"/>
              <a:t>a nie vylúčený z hry ČK. </a:t>
            </a:r>
          </a:p>
          <a:p>
            <a:r>
              <a:rPr lang="sk-SK" sz="2400" dirty="0"/>
              <a:t>Na tomto zasadnutí to bolo rozšírené o  filozofiu týkajúcu sa </a:t>
            </a:r>
            <a:r>
              <a:rPr lang="sk-SK" sz="2400" b="1" dirty="0"/>
              <a:t>priestupku brániaceho hráča vo vnútri vlastného pokutového územia, ktorým bola zmarená sľubne sa rozvíjajúca útočná akcia. </a:t>
            </a:r>
            <a:r>
              <a:rPr lang="sk-SK" sz="2800" b="1" dirty="0">
                <a:solidFill>
                  <a:srgbClr val="FF0000"/>
                </a:solidFill>
              </a:rPr>
              <a:t>Ak sa pritom jedná o pokus hráča hrať s loptou, vinník nebude napomenutý ŽK.</a:t>
            </a:r>
          </a:p>
          <a:p>
            <a:pPr marL="0" indent="0">
              <a:buNone/>
            </a:pPr>
            <a:endParaRPr lang="sk-SK" sz="2400" b="1" dirty="0">
              <a:solidFill>
                <a:srgbClr val="FF0000"/>
              </a:solidFill>
            </a:endParaRPr>
          </a:p>
          <a:p>
            <a:pPr marL="0" indent="0">
              <a:buNone/>
            </a:pPr>
            <a:endParaRPr lang="sk-SK" sz="2800" dirty="0"/>
          </a:p>
        </p:txBody>
      </p:sp>
      <p:sp>
        <p:nvSpPr>
          <p:cNvPr id="4" name="Nadpis 3"/>
          <p:cNvSpPr>
            <a:spLocks noGrp="1"/>
          </p:cNvSpPr>
          <p:nvPr>
            <p:ph type="title"/>
          </p:nvPr>
        </p:nvSpPr>
        <p:spPr>
          <a:xfrm>
            <a:off x="1629508" y="274638"/>
            <a:ext cx="7057292" cy="1143000"/>
          </a:xfrm>
        </p:spPr>
        <p:txBody>
          <a:bodyPr>
            <a:normAutofit/>
          </a:bodyPr>
          <a:lstStyle/>
          <a:p>
            <a:pPr algn="l"/>
            <a:r>
              <a:rPr lang="sk-SK" sz="4000" dirty="0"/>
              <a:t>Iné dôležité témy / 5</a:t>
            </a:r>
          </a:p>
        </p:txBody>
      </p:sp>
    </p:spTree>
    <p:extLst>
      <p:ext uri="{BB962C8B-B14F-4D97-AF65-F5344CB8AC3E}">
        <p14:creationId xmlns:p14="http://schemas.microsoft.com/office/powerpoint/2010/main" val="355282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2400" y="1600200"/>
            <a:ext cx="8839200" cy="5175738"/>
          </a:xfrm>
        </p:spPr>
        <p:txBody>
          <a:bodyPr>
            <a:normAutofit fontScale="92500" lnSpcReduction="10000"/>
          </a:bodyPr>
          <a:lstStyle/>
          <a:p>
            <a:pPr marL="0" indent="0">
              <a:buNone/>
            </a:pPr>
            <a:endParaRPr lang="sk-SK" sz="2400" b="1" dirty="0"/>
          </a:p>
          <a:p>
            <a:r>
              <a:rPr lang="sk-SK" sz="2800" b="1" dirty="0"/>
              <a:t>IFAB verí, že </a:t>
            </a:r>
            <a:r>
              <a:rPr lang="sk-SK" sz="2800" b="1" dirty="0">
                <a:solidFill>
                  <a:srgbClr val="FF0000"/>
                </a:solidFill>
              </a:rPr>
              <a:t>revíziou</a:t>
            </a:r>
            <a:r>
              <a:rPr lang="sk-SK" sz="2800" b="1" dirty="0"/>
              <a:t> a zmodernizovaním Pravidiel futbalu sú </a:t>
            </a:r>
            <a:r>
              <a:rPr lang="sk-SK" sz="2800" b="1" dirty="0">
                <a:solidFill>
                  <a:srgbClr val="FF0000"/>
                </a:solidFill>
              </a:rPr>
              <a:t>stanovené pevné základy</a:t>
            </a:r>
            <a:r>
              <a:rPr lang="sk-SK" sz="2800" b="1" dirty="0"/>
              <a:t> pre hru na celom svete. S jasnou stratégiou využívania Pravidiel futbalu pre férovejšiu,  viac prístupnejšiu a modernejšiu hru. Týmto je daná reálna príležitosť pre každého spolupracovať na zlepšovaní nášho športu a tiež pri oživovaní futbalových, historických hodnôt, ktorými sú: </a:t>
            </a:r>
            <a:r>
              <a:rPr lang="sk-SK" sz="2800" b="1" dirty="0">
                <a:solidFill>
                  <a:srgbClr val="FF0000"/>
                </a:solidFill>
              </a:rPr>
              <a:t>hrať, trénovať a organizovať hru spravodlivo a poctivo</a:t>
            </a:r>
            <a:r>
              <a:rPr lang="sk-SK" sz="2800" b="1" dirty="0"/>
              <a:t>. V tejto súvislosti sa IFAB spolu s FIFA zaviazali podporovať futbal na celom svete jednak jednotným dodržiavaním Pravidiel futbalu, ako aj podporovaním rozhodcov, ktorí tieto Pravidlá presadzujú a zodpovedajú za ich dodržiavanie na hracej ploche.</a:t>
            </a:r>
          </a:p>
          <a:p>
            <a:pPr marL="0" indent="0">
              <a:buNone/>
            </a:pPr>
            <a:endParaRPr lang="sk-SK" sz="2400" dirty="0"/>
          </a:p>
          <a:p>
            <a:pPr marL="0" indent="0">
              <a:buNone/>
            </a:pPr>
            <a:endParaRPr lang="sk-SK" sz="2800" dirty="0"/>
          </a:p>
        </p:txBody>
      </p:sp>
      <p:sp>
        <p:nvSpPr>
          <p:cNvPr id="4" name="Nadpis 3"/>
          <p:cNvSpPr>
            <a:spLocks noGrp="1"/>
          </p:cNvSpPr>
          <p:nvPr>
            <p:ph type="title"/>
          </p:nvPr>
        </p:nvSpPr>
        <p:spPr>
          <a:xfrm>
            <a:off x="1629508" y="274638"/>
            <a:ext cx="7057292" cy="1143000"/>
          </a:xfrm>
        </p:spPr>
        <p:txBody>
          <a:bodyPr>
            <a:normAutofit/>
          </a:bodyPr>
          <a:lstStyle/>
          <a:p>
            <a:pPr algn="l"/>
            <a:r>
              <a:rPr lang="sk-SK" sz="4000" dirty="0"/>
              <a:t>Záverom</a:t>
            </a:r>
          </a:p>
        </p:txBody>
      </p:sp>
    </p:spTree>
    <p:extLst>
      <p:ext uri="{BB962C8B-B14F-4D97-AF65-F5344CB8AC3E}">
        <p14:creationId xmlns:p14="http://schemas.microsoft.com/office/powerpoint/2010/main" val="410737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711567"/>
            <a:ext cx="7772400" cy="3200399"/>
          </a:xfrm>
        </p:spPr>
        <p:txBody>
          <a:bodyPr>
            <a:normAutofit/>
          </a:bodyPr>
          <a:lstStyle/>
          <a:p>
            <a:pPr marL="0" lvl="0" indent="0"/>
            <a:r>
              <a:rPr lang="sk-SK" sz="5400" b="1" dirty="0">
                <a:solidFill>
                  <a:srgbClr val="C00000"/>
                </a:solidFill>
              </a:rPr>
              <a:t>DETAILY</a:t>
            </a:r>
            <a:br>
              <a:rPr lang="sk-SK" sz="5400" b="1" dirty="0">
                <a:solidFill>
                  <a:srgbClr val="C00000"/>
                </a:solidFill>
              </a:rPr>
            </a:br>
            <a:r>
              <a:rPr lang="sk-SK" sz="5400" b="1" dirty="0">
                <a:solidFill>
                  <a:srgbClr val="C00000"/>
                </a:solidFill>
              </a:rPr>
              <a:t>VŠETKÝCH ZMIEN</a:t>
            </a:r>
            <a:br>
              <a:rPr lang="sk-SK" sz="5400" b="1" dirty="0">
                <a:solidFill>
                  <a:srgbClr val="C00000"/>
                </a:solidFill>
              </a:rPr>
            </a:br>
            <a:r>
              <a:rPr lang="sk-SK" sz="5400" b="1" dirty="0">
                <a:solidFill>
                  <a:srgbClr val="C00000"/>
                </a:solidFill>
              </a:rPr>
              <a:t>V PRAVIDLÁCH FUTBALU</a:t>
            </a:r>
            <a:endParaRPr lang="en-US" sz="5400" b="1" dirty="0">
              <a:solidFill>
                <a:srgbClr val="C00000"/>
              </a:solidFill>
            </a:endParaRPr>
          </a:p>
        </p:txBody>
      </p:sp>
      <p:sp>
        <p:nvSpPr>
          <p:cNvPr id="2" name="Subtitle 1"/>
          <p:cNvSpPr>
            <a:spLocks noGrp="1"/>
          </p:cNvSpPr>
          <p:nvPr>
            <p:ph type="subTitle" idx="1"/>
          </p:nvPr>
        </p:nvSpPr>
        <p:spPr>
          <a:xfrm>
            <a:off x="1371600" y="4489944"/>
            <a:ext cx="6400800" cy="1101963"/>
          </a:xfrm>
        </p:spPr>
        <p:txBody>
          <a:bodyPr>
            <a:normAutofit/>
          </a:bodyPr>
          <a:lstStyle/>
          <a:p>
            <a:r>
              <a:rPr lang="sk-SK" sz="3600" dirty="0">
                <a:solidFill>
                  <a:schemeClr val="tx1"/>
                </a:solidFill>
              </a:rPr>
              <a:t>2017 / 18</a:t>
            </a:r>
            <a:endParaRPr lang="en-US" sz="3600" dirty="0">
              <a:solidFill>
                <a:schemeClr val="tx1"/>
              </a:solidFill>
            </a:endParaRPr>
          </a:p>
        </p:txBody>
      </p:sp>
      <p:pic>
        <p:nvPicPr>
          <p:cNvPr id="4" name="Obrázok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7908" y="5848845"/>
            <a:ext cx="2935964" cy="660592"/>
          </a:xfrm>
          <a:prstGeom prst="rect">
            <a:avLst/>
          </a:prstGeom>
        </p:spPr>
      </p:pic>
      <p:pic>
        <p:nvPicPr>
          <p:cNvPr id="5" name="Obrázok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89935" y="676931"/>
            <a:ext cx="1326172" cy="425038"/>
          </a:xfrm>
          <a:prstGeom prst="rect">
            <a:avLst/>
          </a:prstGeom>
        </p:spPr>
      </p:pic>
      <p:pic>
        <p:nvPicPr>
          <p:cNvPr id="6" name="Obrázek 3" descr="C:\Users\hrinak\Pictures\logo konvencia.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884024" y="176035"/>
            <a:ext cx="1426830" cy="142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3806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2400" y="1600200"/>
            <a:ext cx="8839200" cy="5175738"/>
          </a:xfrm>
        </p:spPr>
        <p:txBody>
          <a:bodyPr>
            <a:normAutofit/>
          </a:bodyPr>
          <a:lstStyle/>
          <a:p>
            <a:pPr marL="0" indent="0">
              <a:buNone/>
            </a:pPr>
            <a:r>
              <a:rPr lang="sk-SK" b="1" dirty="0"/>
              <a:t>Priestupky a porušenia</a:t>
            </a:r>
            <a:endParaRPr lang="sk-SK" dirty="0"/>
          </a:p>
          <a:p>
            <a:r>
              <a:rPr lang="sk-SK" sz="2800" dirty="0"/>
              <a:t>Mnoho jazykov nemá rozdielne slová pre </a:t>
            </a:r>
            <a:r>
              <a:rPr lang="sk-SK" sz="2800" b="1" dirty="0"/>
              <a:t>„priestupok“ a „porušenie“</a:t>
            </a:r>
            <a:r>
              <a:rPr lang="sk-SK" sz="2800" dirty="0"/>
              <a:t>, rozdiely nie sú jasne pochopiteľné (ani pre expertov anglického jazyka) a ich používanie nie je konzistentné, napríklad to, že hráč môže byť „vinník“, ale nie „porušovateľ“. Z dôvodov jasnejšieho znenia Pravidiel a z dôvodov asistencie pri preklade pre jednotlivé národné futbalové asociácie, slová </a:t>
            </a:r>
            <a:r>
              <a:rPr lang="sk-SK" b="1" dirty="0">
                <a:solidFill>
                  <a:srgbClr val="FF0000"/>
                </a:solidFill>
              </a:rPr>
              <a:t>„priestupok“ </a:t>
            </a:r>
            <a:r>
              <a:rPr lang="sk-SK" sz="2800" dirty="0"/>
              <a:t>a </a:t>
            </a:r>
            <a:r>
              <a:rPr lang="sk-SK" b="1" dirty="0">
                <a:solidFill>
                  <a:srgbClr val="FF0000"/>
                </a:solidFill>
              </a:rPr>
              <a:t>„spáchanie, dopustenie sa priestupku“</a:t>
            </a:r>
            <a:r>
              <a:rPr lang="sk-SK" b="1" dirty="0"/>
              <a:t> </a:t>
            </a:r>
            <a:r>
              <a:rPr lang="sk-SK" sz="2800" b="1" dirty="0"/>
              <a:t>nahrádzajú „porušenie“ a „porušiť“.</a:t>
            </a:r>
          </a:p>
          <a:p>
            <a:pPr marL="0" indent="0">
              <a:buNone/>
            </a:pPr>
            <a:endParaRPr lang="sk-SK" sz="2800" dirty="0"/>
          </a:p>
        </p:txBody>
      </p:sp>
      <p:sp>
        <p:nvSpPr>
          <p:cNvPr id="4" name="Nadpis 3"/>
          <p:cNvSpPr>
            <a:spLocks noGrp="1"/>
          </p:cNvSpPr>
          <p:nvPr>
            <p:ph type="title"/>
          </p:nvPr>
        </p:nvSpPr>
        <p:spPr>
          <a:xfrm>
            <a:off x="1629508" y="274638"/>
            <a:ext cx="7057292" cy="1143000"/>
          </a:xfrm>
        </p:spPr>
        <p:txBody>
          <a:bodyPr>
            <a:normAutofit/>
          </a:bodyPr>
          <a:lstStyle/>
          <a:p>
            <a:pPr algn="l"/>
            <a:r>
              <a:rPr lang="sk-SK" sz="4000" b="1" dirty="0"/>
              <a:t>VŠETKY PRAVIDLÁ</a:t>
            </a:r>
          </a:p>
        </p:txBody>
      </p:sp>
    </p:spTree>
    <p:extLst>
      <p:ext uri="{BB962C8B-B14F-4D97-AF65-F5344CB8AC3E}">
        <p14:creationId xmlns:p14="http://schemas.microsoft.com/office/powerpoint/2010/main" val="70336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711567"/>
            <a:ext cx="7772400" cy="3200399"/>
          </a:xfrm>
        </p:spPr>
        <p:txBody>
          <a:bodyPr>
            <a:normAutofit/>
          </a:bodyPr>
          <a:lstStyle/>
          <a:p>
            <a:pPr marL="0" lvl="0" indent="0"/>
            <a:r>
              <a:rPr lang="sk-SK" sz="7200" b="1" dirty="0">
                <a:solidFill>
                  <a:srgbClr val="C00000"/>
                </a:solidFill>
              </a:rPr>
              <a:t>PRAVIDLO 1</a:t>
            </a:r>
            <a:br>
              <a:rPr lang="sk-SK" sz="7200" b="1" dirty="0">
                <a:solidFill>
                  <a:srgbClr val="0000FF"/>
                </a:solidFill>
              </a:rPr>
            </a:br>
            <a:r>
              <a:rPr lang="sk-SK" sz="7200" b="1" dirty="0">
                <a:solidFill>
                  <a:srgbClr val="0000FF"/>
                </a:solidFill>
              </a:rPr>
              <a:t>HRACIA PLOCHA</a:t>
            </a:r>
            <a:endParaRPr lang="en-US" sz="7200" b="1" dirty="0">
              <a:solidFill>
                <a:srgbClr val="0000FF"/>
              </a:solidFill>
            </a:endParaRPr>
          </a:p>
        </p:txBody>
      </p:sp>
      <p:pic>
        <p:nvPicPr>
          <p:cNvPr id="4" name="Obrázok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7908" y="5848845"/>
            <a:ext cx="2935964" cy="660592"/>
          </a:xfrm>
          <a:prstGeom prst="rect">
            <a:avLst/>
          </a:prstGeom>
        </p:spPr>
      </p:pic>
      <p:pic>
        <p:nvPicPr>
          <p:cNvPr id="5" name="Obrázok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89935" y="676931"/>
            <a:ext cx="1326172" cy="425038"/>
          </a:xfrm>
          <a:prstGeom prst="rect">
            <a:avLst/>
          </a:prstGeom>
        </p:spPr>
      </p:pic>
      <p:pic>
        <p:nvPicPr>
          <p:cNvPr id="6" name="Obrázek 3" descr="C:\Users\hrinak\Pictures\logo konvencia.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884024" y="176035"/>
            <a:ext cx="1426830" cy="142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7423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2400" y="1600200"/>
            <a:ext cx="8839200" cy="5058508"/>
          </a:xfrm>
        </p:spPr>
        <p:txBody>
          <a:bodyPr>
            <a:normAutofit/>
          </a:bodyPr>
          <a:lstStyle/>
          <a:p>
            <a:r>
              <a:rPr lang="sk-SK" sz="2800" b="1" dirty="0">
                <a:solidFill>
                  <a:srgbClr val="FF0000"/>
                </a:solidFill>
              </a:rPr>
              <a:t>131. Všeobecné výročné zasadnutie IFAB</a:t>
            </a:r>
            <a:r>
              <a:rPr lang="sk-SK" sz="2800" dirty="0"/>
              <a:t> sa konalo dňa 3. marca 2017 v Londýne. </a:t>
            </a:r>
          </a:p>
          <a:p>
            <a:endParaRPr lang="sk-SK" sz="2800" dirty="0"/>
          </a:p>
          <a:p>
            <a:r>
              <a:rPr lang="sk-SK" sz="2800" dirty="0"/>
              <a:t>Na tomto zasadnutí boli schválené </a:t>
            </a:r>
            <a:r>
              <a:rPr lang="sk-SK" sz="2800" b="1" dirty="0">
                <a:solidFill>
                  <a:srgbClr val="FF0000"/>
                </a:solidFill>
              </a:rPr>
              <a:t>zmeny v Pravidlách futbalu</a:t>
            </a:r>
            <a:r>
              <a:rPr lang="sk-SK" sz="2800" dirty="0"/>
              <a:t>, rovnako boli prijaté aj </a:t>
            </a:r>
            <a:r>
              <a:rPr lang="sk-SK" sz="2800" b="1" u="sng" dirty="0"/>
              <a:t>ďalšie významné rozhodnutia</a:t>
            </a:r>
            <a:r>
              <a:rPr lang="sk-SK" sz="2800" dirty="0"/>
              <a:t>, ktoré sú uvádzané nižšie.</a:t>
            </a:r>
          </a:p>
        </p:txBody>
      </p:sp>
      <p:sp>
        <p:nvSpPr>
          <p:cNvPr id="4" name="Nadpis 3"/>
          <p:cNvSpPr>
            <a:spLocks noGrp="1"/>
          </p:cNvSpPr>
          <p:nvPr>
            <p:ph type="title"/>
          </p:nvPr>
        </p:nvSpPr>
        <p:spPr>
          <a:xfrm>
            <a:off x="1629508" y="274638"/>
            <a:ext cx="7057292" cy="1143000"/>
          </a:xfrm>
        </p:spPr>
        <p:txBody>
          <a:bodyPr/>
          <a:lstStyle/>
          <a:p>
            <a:pPr algn="l"/>
            <a:r>
              <a:rPr lang="sk-SK" dirty="0"/>
              <a:t>Úvod</a:t>
            </a:r>
          </a:p>
        </p:txBody>
      </p:sp>
    </p:spTree>
    <p:extLst>
      <p:ext uri="{BB962C8B-B14F-4D97-AF65-F5344CB8AC3E}">
        <p14:creationId xmlns:p14="http://schemas.microsoft.com/office/powerpoint/2010/main" val="49126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P1 - Označenie hracej plochy</a:t>
            </a:r>
          </a:p>
        </p:txBody>
      </p:sp>
      <p:sp>
        <p:nvSpPr>
          <p:cNvPr id="3" name="Zástupný symbol obsahu 2"/>
          <p:cNvSpPr>
            <a:spLocks noGrp="1"/>
          </p:cNvSpPr>
          <p:nvPr>
            <p:ph idx="1"/>
          </p:nvPr>
        </p:nvSpPr>
        <p:spPr/>
        <p:txBody>
          <a:bodyPr>
            <a:normAutofit fontScale="85000" lnSpcReduction="20000"/>
          </a:bodyPr>
          <a:lstStyle/>
          <a:p>
            <a:pPr marL="0" indent="0">
              <a:buNone/>
            </a:pPr>
            <a:r>
              <a:rPr lang="sk-SK" sz="3000" u="sng" dirty="0"/>
              <a:t>Pridaný text</a:t>
            </a:r>
            <a:endParaRPr lang="sk-SK" sz="3000" dirty="0"/>
          </a:p>
          <a:p>
            <a:pPr marL="0" indent="0">
              <a:buNone/>
            </a:pPr>
            <a:r>
              <a:rPr lang="sk-SK" sz="3000" dirty="0"/>
              <a:t>Hracia plocha musí mať tvar obdĺžnika, pričom musí byť vyznačená neprerušovanými čiarami, ktoré nesmú byť nebezpečné. Tieto čiary sú súčasťou plochy, ktorú ohraničujú.  </a:t>
            </a:r>
            <a:r>
              <a:rPr lang="sk-SK" sz="3800" b="1" u="sng" dirty="0">
                <a:solidFill>
                  <a:srgbClr val="C00000"/>
                </a:solidFill>
              </a:rPr>
              <a:t>Na vyznačenie prírodnej hracej plochy smie byť použitý materiál z umelého povrchu, ak nie je nebezpečný.</a:t>
            </a:r>
            <a:endParaRPr lang="sk-SK" sz="3800" b="1" dirty="0">
              <a:solidFill>
                <a:srgbClr val="C00000"/>
              </a:solidFill>
            </a:endParaRPr>
          </a:p>
          <a:p>
            <a:pPr marL="0" indent="0">
              <a:buNone/>
            </a:pPr>
            <a:r>
              <a:rPr lang="sk-SK" sz="3000" dirty="0">
                <a:highlight>
                  <a:srgbClr val="FFFF00"/>
                </a:highlight>
              </a:rPr>
              <a:t>(P1, strana 7)</a:t>
            </a:r>
          </a:p>
          <a:p>
            <a:pPr marL="0" indent="0">
              <a:buNone/>
            </a:pPr>
            <a:r>
              <a:rPr lang="sk-SK" sz="3000" u="sng" dirty="0"/>
              <a:t>Vysvetlenie</a:t>
            </a:r>
            <a:endParaRPr lang="sk-SK" sz="3000" dirty="0"/>
          </a:p>
          <a:p>
            <a:pPr marL="0" indent="0">
              <a:buNone/>
            </a:pPr>
            <a:r>
              <a:rPr lang="sk-SK" sz="3000" dirty="0"/>
              <a:t>Umelý povrch (alebo podobný) môže byť použitý pre vyznačenie čiar na prírodnej hracej ploche, ak to nie je nebezpečné.</a:t>
            </a:r>
          </a:p>
          <a:p>
            <a:endParaRPr lang="sk-SK" dirty="0"/>
          </a:p>
        </p:txBody>
      </p:sp>
    </p:spTree>
    <p:extLst>
      <p:ext uri="{BB962C8B-B14F-4D97-AF65-F5344CB8AC3E}">
        <p14:creationId xmlns:p14="http://schemas.microsoft.com/office/powerpoint/2010/main" val="401450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711567"/>
            <a:ext cx="7772400" cy="3200399"/>
          </a:xfrm>
        </p:spPr>
        <p:txBody>
          <a:bodyPr>
            <a:normAutofit/>
          </a:bodyPr>
          <a:lstStyle/>
          <a:p>
            <a:pPr marL="0" lvl="0" indent="0"/>
            <a:r>
              <a:rPr lang="sk-SK" sz="7200" b="1" dirty="0">
                <a:solidFill>
                  <a:srgbClr val="C00000"/>
                </a:solidFill>
              </a:rPr>
              <a:t>PRAVIDLO 3</a:t>
            </a:r>
            <a:br>
              <a:rPr lang="sk-SK" sz="7200" b="1" dirty="0">
                <a:solidFill>
                  <a:srgbClr val="0000FF"/>
                </a:solidFill>
              </a:rPr>
            </a:br>
            <a:r>
              <a:rPr lang="sk-SK" sz="7200" b="1" dirty="0">
                <a:solidFill>
                  <a:srgbClr val="0000FF"/>
                </a:solidFill>
              </a:rPr>
              <a:t>HRÁČI</a:t>
            </a:r>
            <a:endParaRPr lang="en-US" sz="7200" b="1" dirty="0">
              <a:solidFill>
                <a:srgbClr val="0000FF"/>
              </a:solidFill>
            </a:endParaRPr>
          </a:p>
        </p:txBody>
      </p:sp>
      <p:pic>
        <p:nvPicPr>
          <p:cNvPr id="4" name="Obrázok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7908" y="5848845"/>
            <a:ext cx="2935964" cy="660592"/>
          </a:xfrm>
          <a:prstGeom prst="rect">
            <a:avLst/>
          </a:prstGeom>
        </p:spPr>
      </p:pic>
      <p:pic>
        <p:nvPicPr>
          <p:cNvPr id="5" name="Obrázok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89935" y="676931"/>
            <a:ext cx="1326172" cy="425038"/>
          </a:xfrm>
          <a:prstGeom prst="rect">
            <a:avLst/>
          </a:prstGeom>
        </p:spPr>
      </p:pic>
      <p:pic>
        <p:nvPicPr>
          <p:cNvPr id="6" name="Obrázek 3" descr="C:\Users\hrinak\Pictures\logo konvencia.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884024" y="176035"/>
            <a:ext cx="1426830" cy="142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4670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P3 – Počet náhradníkov</a:t>
            </a:r>
            <a:br>
              <a:rPr lang="sk-SK" sz="3200" b="1" dirty="0"/>
            </a:br>
            <a:r>
              <a:rPr lang="sk-SK" sz="3200" b="1" dirty="0"/>
              <a:t>         Súťažné stretnutia</a:t>
            </a:r>
          </a:p>
        </p:txBody>
      </p:sp>
      <p:sp>
        <p:nvSpPr>
          <p:cNvPr id="3" name="Zástupný symbol obsahu 2"/>
          <p:cNvSpPr>
            <a:spLocks noGrp="1"/>
          </p:cNvSpPr>
          <p:nvPr>
            <p:ph idx="1"/>
          </p:nvPr>
        </p:nvSpPr>
        <p:spPr>
          <a:xfrm>
            <a:off x="164123" y="1512278"/>
            <a:ext cx="8897815" cy="5205046"/>
          </a:xfrm>
        </p:spPr>
        <p:txBody>
          <a:bodyPr>
            <a:normAutofit fontScale="77500" lnSpcReduction="20000"/>
          </a:bodyPr>
          <a:lstStyle/>
          <a:p>
            <a:pPr marL="0" indent="0">
              <a:buNone/>
            </a:pPr>
            <a:r>
              <a:rPr lang="sk-SK" sz="2800" u="sng" dirty="0"/>
              <a:t>Pôvodný text</a:t>
            </a:r>
            <a:endParaRPr lang="sk-SK" sz="2800" dirty="0"/>
          </a:p>
          <a:p>
            <a:pPr marL="0" indent="0">
              <a:buNone/>
            </a:pPr>
            <a:r>
              <a:rPr lang="sk-SK" sz="2800" dirty="0"/>
              <a:t>Maximálne 3 striedania sú povolené v ktoromkoľvek stretnutí oficiálnej súťaže hranej pod záštitou FIFA, konfederácií alebo národných futbalových asociácií.</a:t>
            </a:r>
          </a:p>
          <a:p>
            <a:pPr marL="0" indent="0">
              <a:buNone/>
            </a:pPr>
            <a:r>
              <a:rPr lang="sk-SK" sz="2800" u="sng" dirty="0"/>
              <a:t>Nový text</a:t>
            </a:r>
            <a:endParaRPr lang="sk-SK" sz="2800" dirty="0"/>
          </a:p>
          <a:p>
            <a:pPr marL="0" indent="0">
              <a:buNone/>
            </a:pPr>
            <a:r>
              <a:rPr lang="sk-SK" sz="3600" b="1" u="sng" dirty="0">
                <a:solidFill>
                  <a:srgbClr val="C00000"/>
                </a:solidFill>
              </a:rPr>
              <a:t>Počet </a:t>
            </a:r>
            <a:r>
              <a:rPr lang="sk-SK" sz="3100" b="1" dirty="0"/>
              <a:t>striedaní,</a:t>
            </a:r>
            <a:r>
              <a:rPr lang="sk-SK" sz="3100" dirty="0"/>
              <a:t> </a:t>
            </a:r>
            <a:r>
              <a:rPr lang="sk-SK" sz="3600" b="1" u="sng" dirty="0">
                <a:solidFill>
                  <a:srgbClr val="C00000"/>
                </a:solidFill>
              </a:rPr>
              <a:t>do maximálneho počtu  5</a:t>
            </a:r>
            <a:r>
              <a:rPr lang="sk-SK" sz="3100" dirty="0"/>
              <a:t>, </a:t>
            </a:r>
            <a:r>
              <a:rPr lang="sk-SK" sz="3100" b="1" dirty="0"/>
              <a:t>ktorý smie byť využitý v akomkoľvek stretnutí oficiálnej súťaže, </a:t>
            </a:r>
            <a:r>
              <a:rPr lang="sk-SK" sz="3100" b="1" u="sng" dirty="0">
                <a:solidFill>
                  <a:srgbClr val="C00000"/>
                </a:solidFill>
              </a:rPr>
              <a:t>bude stanovený </a:t>
            </a:r>
            <a:r>
              <a:rPr lang="sk-SK" sz="3100" dirty="0"/>
              <a:t> </a:t>
            </a:r>
            <a:r>
              <a:rPr lang="sk-SK" sz="3100" b="1" dirty="0"/>
              <a:t>FIFA, konfederáciou alebo národnou futbalovou asociáciou</a:t>
            </a:r>
            <a:r>
              <a:rPr lang="sk-SK" sz="3100" dirty="0"/>
              <a:t>. </a:t>
            </a:r>
            <a:r>
              <a:rPr lang="sk-SK" sz="3600" b="1" u="sng" dirty="0">
                <a:solidFill>
                  <a:srgbClr val="C00000"/>
                </a:solidFill>
              </a:rPr>
              <a:t>Netýka sa to prvých tímov v najvyššej </a:t>
            </a:r>
            <a:r>
              <a:rPr lang="sk-SK" sz="3600" b="1" u="sng" dirty="0" err="1">
                <a:solidFill>
                  <a:srgbClr val="C00000"/>
                </a:solidFill>
              </a:rPr>
              <a:t>súťažii</a:t>
            </a:r>
            <a:r>
              <a:rPr lang="sk-SK" sz="3600" b="1" u="sng" dirty="0">
                <a:solidFill>
                  <a:srgbClr val="C00000"/>
                </a:solidFill>
              </a:rPr>
              <a:t> mužov, alebo žien, alebo „A“ medzinárodných tímov dospelých, v ktorých sú povolené maximálne tri striedania.</a:t>
            </a:r>
            <a:r>
              <a:rPr lang="sk-SK" sz="3600" dirty="0">
                <a:solidFill>
                  <a:srgbClr val="C00000"/>
                </a:solidFill>
              </a:rPr>
              <a:t>  </a:t>
            </a:r>
          </a:p>
          <a:p>
            <a:pPr marL="0" indent="0">
              <a:buNone/>
            </a:pPr>
            <a:r>
              <a:rPr lang="sk-SK" sz="2800" dirty="0">
                <a:highlight>
                  <a:srgbClr val="FFFF00"/>
                </a:highlight>
              </a:rPr>
              <a:t>(P3, strana 21)</a:t>
            </a:r>
          </a:p>
          <a:p>
            <a:pPr marL="0" indent="0">
              <a:buNone/>
            </a:pPr>
            <a:r>
              <a:rPr lang="sk-SK" sz="2800" u="sng" dirty="0"/>
              <a:t>Vysvetlenie</a:t>
            </a:r>
            <a:endParaRPr lang="sk-SK" sz="2800" dirty="0"/>
          </a:p>
          <a:p>
            <a:pPr marL="0" indent="0">
              <a:buNone/>
            </a:pPr>
            <a:r>
              <a:rPr lang="sk-SK" sz="2800" dirty="0"/>
              <a:t>FIFA, Konfederácie a národné futbalové asociácie môžu povoliť do maximálne 5 striedaní vo všetkých súťažiach okrem súťaží na najvyššej úrovni.</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362566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P3 – Návrat vystriedaných hráčov do hry</a:t>
            </a:r>
          </a:p>
        </p:txBody>
      </p:sp>
      <p:sp>
        <p:nvSpPr>
          <p:cNvPr id="3" name="Zástupný symbol obsahu 2"/>
          <p:cNvSpPr>
            <a:spLocks noGrp="1"/>
          </p:cNvSpPr>
          <p:nvPr>
            <p:ph idx="1"/>
          </p:nvPr>
        </p:nvSpPr>
        <p:spPr>
          <a:xfrm>
            <a:off x="164123" y="1512278"/>
            <a:ext cx="8897815" cy="5205046"/>
          </a:xfrm>
        </p:spPr>
        <p:txBody>
          <a:bodyPr>
            <a:normAutofit fontScale="92500" lnSpcReduction="10000"/>
          </a:bodyPr>
          <a:lstStyle/>
          <a:p>
            <a:pPr marL="0" indent="0">
              <a:buNone/>
            </a:pPr>
            <a:r>
              <a:rPr lang="sk-SK" sz="2400" u="sng" dirty="0"/>
              <a:t>Pôvodný text</a:t>
            </a:r>
            <a:endParaRPr lang="sk-SK" sz="2400" dirty="0"/>
          </a:p>
          <a:p>
            <a:pPr marL="0" lvl="0" indent="0">
              <a:buNone/>
            </a:pPr>
            <a:r>
              <a:rPr lang="sk-SK" sz="2400" dirty="0"/>
              <a:t>Využívanie návratu vystriedaných hráčov je povolené iba v najnižších úrovniach futbalu (grassroots/rekreačný), je predmetom dohody národnej futbalovej asociácie.</a:t>
            </a:r>
          </a:p>
          <a:p>
            <a:pPr marL="0" indent="0">
              <a:buNone/>
            </a:pPr>
            <a:r>
              <a:rPr lang="sk-SK" sz="2400" u="sng" dirty="0"/>
              <a:t>Nový text</a:t>
            </a:r>
            <a:endParaRPr lang="sk-SK" sz="2400" dirty="0"/>
          </a:p>
          <a:p>
            <a:pPr marL="0" lvl="0" indent="0">
              <a:buNone/>
            </a:pPr>
            <a:r>
              <a:rPr lang="sk-SK" sz="2400" b="1" dirty="0"/>
              <a:t>Využívanie návratu vystriedaných hráčov je povolené v súťažiach futbalu </a:t>
            </a:r>
            <a:r>
              <a:rPr lang="sk-SK" sz="2800" b="1" u="sng" dirty="0">
                <a:solidFill>
                  <a:srgbClr val="C00000"/>
                </a:solidFill>
              </a:rPr>
              <a:t>mládeže, veteránov, hendikepovaných </a:t>
            </a:r>
            <a:r>
              <a:rPr lang="sk-SK" sz="2800" b="1" dirty="0">
                <a:solidFill>
                  <a:srgbClr val="C00000"/>
                </a:solidFill>
              </a:rPr>
              <a:t>a </a:t>
            </a:r>
            <a:r>
              <a:rPr lang="sk-SK" sz="2800" b="1" dirty="0" err="1">
                <a:solidFill>
                  <a:srgbClr val="C00000"/>
                </a:solidFill>
              </a:rPr>
              <a:t>grassroots</a:t>
            </a:r>
            <a:r>
              <a:rPr lang="sk-SK" sz="2800" b="1" dirty="0">
                <a:solidFill>
                  <a:srgbClr val="C00000"/>
                </a:solidFill>
              </a:rPr>
              <a:t> futbale</a:t>
            </a:r>
            <a:r>
              <a:rPr lang="sk-SK" sz="2400" b="1" dirty="0"/>
              <a:t>, je predmetom dohody a schválenia </a:t>
            </a:r>
            <a:r>
              <a:rPr lang="sk-SK" sz="2800" b="1" u="sng" dirty="0">
                <a:solidFill>
                  <a:srgbClr val="C00000"/>
                </a:solidFill>
              </a:rPr>
              <a:t>FIFA,</a:t>
            </a:r>
            <a:r>
              <a:rPr lang="sk-SK" sz="2800" dirty="0"/>
              <a:t> </a:t>
            </a:r>
            <a:r>
              <a:rPr lang="sk-SK" sz="2800" b="1" u="sng" dirty="0">
                <a:solidFill>
                  <a:srgbClr val="C00000"/>
                </a:solidFill>
              </a:rPr>
              <a:t>konfederácie alebo národnej futbalovej asociácie</a:t>
            </a:r>
            <a:r>
              <a:rPr lang="sk-SK" sz="2400" dirty="0"/>
              <a:t>. </a:t>
            </a:r>
          </a:p>
          <a:p>
            <a:pPr marL="0" lvl="0" indent="0">
              <a:buNone/>
            </a:pPr>
            <a:r>
              <a:rPr lang="sk-SK" sz="2400" dirty="0">
                <a:highlight>
                  <a:srgbClr val="FFFF00"/>
                </a:highlight>
              </a:rPr>
              <a:t>(P3, strana 22)</a:t>
            </a:r>
          </a:p>
          <a:p>
            <a:pPr marL="0" indent="0">
              <a:buNone/>
            </a:pPr>
            <a:r>
              <a:rPr lang="sk-SK" sz="2400" u="sng" dirty="0"/>
              <a:t>Vysvetlenie</a:t>
            </a:r>
            <a:endParaRPr lang="sk-SK" sz="2400" dirty="0"/>
          </a:p>
          <a:p>
            <a:pPr marL="0" indent="0">
              <a:buNone/>
            </a:pPr>
            <a:r>
              <a:rPr lang="sk-SK" sz="2400" dirty="0"/>
              <a:t>Využívanie návratu vystriedaných hráčov, ktoré už bolo predtým povolené v grassroots futbale, bolo rozšírené o súťaže mládeže, veteránov a hendikepovaných (je predmetom dohody a schválenia národnej futbalovej asociácie).</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33115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P3 – Procedúra striedania</a:t>
            </a:r>
          </a:p>
        </p:txBody>
      </p:sp>
      <p:sp>
        <p:nvSpPr>
          <p:cNvPr id="3" name="Zástupný symbol obsahu 2"/>
          <p:cNvSpPr>
            <a:spLocks noGrp="1"/>
          </p:cNvSpPr>
          <p:nvPr>
            <p:ph idx="1"/>
          </p:nvPr>
        </p:nvSpPr>
        <p:spPr>
          <a:xfrm>
            <a:off x="164123" y="1512278"/>
            <a:ext cx="8897815" cy="5205046"/>
          </a:xfrm>
        </p:spPr>
        <p:txBody>
          <a:bodyPr>
            <a:normAutofit lnSpcReduction="10000"/>
          </a:bodyPr>
          <a:lstStyle/>
          <a:p>
            <a:pPr marL="0" indent="0">
              <a:buNone/>
            </a:pPr>
            <a:r>
              <a:rPr lang="sk-SK" sz="2400" u="sng" dirty="0"/>
              <a:t>Pôvodný text</a:t>
            </a:r>
            <a:endParaRPr lang="sk-SK" sz="2400" dirty="0"/>
          </a:p>
          <a:p>
            <a:pPr marL="0" lvl="0" indent="0">
              <a:buNone/>
            </a:pPr>
            <a:r>
              <a:rPr lang="sk-SK" sz="2400" dirty="0"/>
              <a:t>Vstupom náhradníka na hraciu plochu je striedanie ukončené. Týmto okamihom sa z náhradníka stáva hráč a z hráča sa stáva vystriedaný hráč. Náhradníci môžu vykonať akékoľvek nadviazanie na hru, ale len za predpokladu, že najskôr vstúpia na hraciu plochu.</a:t>
            </a:r>
          </a:p>
          <a:p>
            <a:pPr marL="0" indent="0">
              <a:buNone/>
            </a:pPr>
            <a:r>
              <a:rPr lang="sk-SK" sz="2400" u="sng" dirty="0"/>
              <a:t>Nový text</a:t>
            </a:r>
            <a:endParaRPr lang="sk-SK" sz="2400" dirty="0"/>
          </a:p>
          <a:p>
            <a:pPr marL="0" lvl="0" indent="0">
              <a:buNone/>
            </a:pPr>
            <a:r>
              <a:rPr lang="sk-SK" sz="2400" b="1" dirty="0"/>
              <a:t>Vstupom náhradníka na hraciu plochu je striedanie ukončené. Týmto okamihom </a:t>
            </a:r>
            <a:r>
              <a:rPr lang="sk-SK" sz="2800" b="1" u="sng" dirty="0">
                <a:solidFill>
                  <a:srgbClr val="C00000"/>
                </a:solidFill>
              </a:rPr>
              <a:t>sa vystriedaný hráč stáva náhradníkom a</a:t>
            </a:r>
            <a:r>
              <a:rPr lang="sk-SK" sz="2400" dirty="0"/>
              <a:t> </a:t>
            </a:r>
            <a:r>
              <a:rPr lang="sk-SK" sz="2400" b="1" dirty="0"/>
              <a:t>striedajúci hráč hráčom a</a:t>
            </a:r>
            <a:r>
              <a:rPr lang="sk-SK" sz="2400" dirty="0"/>
              <a:t> </a:t>
            </a:r>
            <a:r>
              <a:rPr lang="sk-SK" sz="2800" b="1" u="sng" dirty="0">
                <a:solidFill>
                  <a:srgbClr val="C00000"/>
                </a:solidFill>
              </a:rPr>
              <a:t>môže vykonať akékoľvek nadviazanie na hru.</a:t>
            </a:r>
            <a:endParaRPr lang="sk-SK" sz="2800" dirty="0">
              <a:solidFill>
                <a:srgbClr val="C00000"/>
              </a:solidFill>
            </a:endParaRPr>
          </a:p>
          <a:p>
            <a:pPr marL="0" indent="0">
              <a:buNone/>
            </a:pPr>
            <a:r>
              <a:rPr lang="sk-SK" sz="2400" dirty="0">
                <a:highlight>
                  <a:srgbClr val="FFFF00"/>
                </a:highlight>
              </a:rPr>
              <a:t>(P3, strana 22)</a:t>
            </a:r>
          </a:p>
          <a:p>
            <a:pPr marL="0" indent="0">
              <a:buNone/>
            </a:pPr>
            <a:r>
              <a:rPr lang="sk-SK" sz="2400" u="sng" dirty="0"/>
              <a:t>Vysvetlenie</a:t>
            </a:r>
            <a:endParaRPr lang="sk-SK" sz="2400" dirty="0"/>
          </a:p>
          <a:p>
            <a:pPr marL="0" indent="0">
              <a:buNone/>
            </a:pPr>
            <a:r>
              <a:rPr lang="sk-SK" sz="2400" dirty="0"/>
              <a:t>Jasnejšie znenie oproti pôvodnému textu.</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3645469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P3 – </a:t>
            </a:r>
            <a:r>
              <a:rPr lang="sk-SK" sz="3200" b="1" u="sng" dirty="0">
                <a:solidFill>
                  <a:srgbClr val="C00000"/>
                </a:solidFill>
              </a:rPr>
              <a:t>Priestupky</a:t>
            </a:r>
            <a:r>
              <a:rPr lang="sk-SK" sz="3200" b="1" dirty="0"/>
              <a:t> a sankcie / 1</a:t>
            </a:r>
          </a:p>
        </p:txBody>
      </p:sp>
      <p:sp>
        <p:nvSpPr>
          <p:cNvPr id="3" name="Zástupný symbol obsahu 2"/>
          <p:cNvSpPr>
            <a:spLocks noGrp="1"/>
          </p:cNvSpPr>
          <p:nvPr>
            <p:ph idx="1"/>
          </p:nvPr>
        </p:nvSpPr>
        <p:spPr>
          <a:xfrm>
            <a:off x="164123" y="1512278"/>
            <a:ext cx="8897815" cy="5205046"/>
          </a:xfrm>
        </p:spPr>
        <p:txBody>
          <a:bodyPr>
            <a:normAutofit lnSpcReduction="10000"/>
          </a:bodyPr>
          <a:lstStyle/>
          <a:p>
            <a:pPr marL="0" indent="0">
              <a:buNone/>
            </a:pPr>
            <a:r>
              <a:rPr lang="sk-SK" sz="2400" u="sng" dirty="0"/>
              <a:t>Pridaný text</a:t>
            </a:r>
            <a:endParaRPr lang="sk-SK" sz="2400" dirty="0"/>
          </a:p>
          <a:p>
            <a:pPr marL="0" indent="0">
              <a:buNone/>
            </a:pPr>
            <a:r>
              <a:rPr lang="sk-SK" sz="2400" b="1" dirty="0"/>
              <a:t>Ak sa striedanie uskutoční v polčasovej prestávke alebo pred predĺžením hry k určeniu víťaza stretnutia, musí byť procedúra ukončená pred opätovným otvorením hry. </a:t>
            </a:r>
            <a:r>
              <a:rPr lang="sk-SK" sz="2800" b="1" u="sng" dirty="0">
                <a:solidFill>
                  <a:srgbClr val="C00000"/>
                </a:solidFill>
              </a:rPr>
              <a:t>Ak rozhodca nie je o tomto striedaní informovaný, hráč môže pokračovať v hre bez udelenia disciplinárnej sankcie, pričom táto skutočnosť bude oznámená príslušnému riadiacemu orgánu.</a:t>
            </a:r>
            <a:endParaRPr lang="sk-SK" sz="2800" dirty="0">
              <a:solidFill>
                <a:srgbClr val="C00000"/>
              </a:solidFill>
            </a:endParaRPr>
          </a:p>
          <a:p>
            <a:pPr marL="0" indent="0">
              <a:buNone/>
            </a:pPr>
            <a:r>
              <a:rPr lang="sk-SK" sz="2400" dirty="0">
                <a:highlight>
                  <a:srgbClr val="FFFF00"/>
                </a:highlight>
              </a:rPr>
              <a:t>(P3, strana 23)</a:t>
            </a:r>
          </a:p>
          <a:p>
            <a:pPr marL="0" indent="0">
              <a:buNone/>
            </a:pPr>
            <a:r>
              <a:rPr lang="sk-SK" sz="2400" u="sng" dirty="0"/>
              <a:t>Vysvetlenie</a:t>
            </a:r>
            <a:endParaRPr lang="sk-SK" sz="2400" dirty="0"/>
          </a:p>
          <a:p>
            <a:pPr marL="0" indent="0">
              <a:buNone/>
            </a:pPr>
            <a:r>
              <a:rPr lang="sk-SK" sz="2400" dirty="0"/>
              <a:t>Pridaný text objasňuje to, že ak o striedaní pri vyššie uvedených prípadoch nie je informovaný rozhodca, toto nie dôvod na udelenie napomenutia ŽK.</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3810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P3 – </a:t>
            </a:r>
            <a:r>
              <a:rPr lang="sk-SK" sz="3200" b="1" u="sng" dirty="0">
                <a:solidFill>
                  <a:srgbClr val="C00000"/>
                </a:solidFill>
              </a:rPr>
              <a:t>Priestupky</a:t>
            </a:r>
            <a:r>
              <a:rPr lang="sk-SK" sz="3200" b="1" dirty="0"/>
              <a:t> a sankcie / 2</a:t>
            </a:r>
          </a:p>
        </p:txBody>
      </p:sp>
      <p:sp>
        <p:nvSpPr>
          <p:cNvPr id="3" name="Zástupný symbol obsahu 2"/>
          <p:cNvSpPr>
            <a:spLocks noGrp="1"/>
          </p:cNvSpPr>
          <p:nvPr>
            <p:ph idx="1"/>
          </p:nvPr>
        </p:nvSpPr>
        <p:spPr>
          <a:xfrm>
            <a:off x="164123" y="1512278"/>
            <a:ext cx="8897815" cy="5205046"/>
          </a:xfrm>
        </p:spPr>
        <p:txBody>
          <a:bodyPr>
            <a:normAutofit lnSpcReduction="10000"/>
          </a:bodyPr>
          <a:lstStyle/>
          <a:p>
            <a:pPr marL="0" indent="0">
              <a:buNone/>
            </a:pPr>
            <a:r>
              <a:rPr lang="sk-SK" sz="2400" u="sng" dirty="0"/>
              <a:t>Pridaný text</a:t>
            </a:r>
            <a:endParaRPr lang="sk-SK" sz="2400" dirty="0"/>
          </a:p>
          <a:p>
            <a:pPr marL="0" indent="0">
              <a:buNone/>
            </a:pPr>
            <a:r>
              <a:rPr lang="sk-SK" sz="2400" b="1" dirty="0"/>
              <a:t>Ak si hráč vymení miesto s brankárom bez súhlasu rozhodcu, tento</a:t>
            </a:r>
          </a:p>
          <a:p>
            <a:r>
              <a:rPr lang="sk-SK" sz="2400" b="1" dirty="0"/>
              <a:t>nechá pokračovať v hre bez jej prerušenia</a:t>
            </a:r>
          </a:p>
          <a:p>
            <a:r>
              <a:rPr lang="sk-SK" sz="2400" b="1" dirty="0"/>
              <a:t>pri najbližšom prerušení oboch hráčov napomenie,</a:t>
            </a:r>
            <a:r>
              <a:rPr lang="sk-SK" sz="2400" dirty="0"/>
              <a:t> </a:t>
            </a:r>
            <a:r>
              <a:rPr lang="sk-SK" sz="2400" b="1" u="sng" dirty="0">
                <a:solidFill>
                  <a:srgbClr val="C00000"/>
                </a:solidFill>
              </a:rPr>
              <a:t>ale nie v tom prípade, ak k výmene príde v polčasovej prestávke, vrátane prestávky v rámci predĺženého hracieho času pre určenie víťaza stretnutia, alebo v čase medzi ukončením stretnutia a začiatkom predĺženého hracieho času, alebo kopov na bránku zo značky pokutového kopu.</a:t>
            </a:r>
          </a:p>
          <a:p>
            <a:pPr marL="0" lvl="0" indent="0">
              <a:buNone/>
            </a:pPr>
            <a:r>
              <a:rPr lang="sk-SK" sz="2400" dirty="0">
                <a:highlight>
                  <a:srgbClr val="FFFF00"/>
                </a:highlight>
              </a:rPr>
              <a:t>(P3, strana 23)</a:t>
            </a:r>
          </a:p>
          <a:p>
            <a:pPr marL="0" indent="0">
              <a:buNone/>
            </a:pPr>
            <a:r>
              <a:rPr lang="sk-SK" sz="2400" u="sng" dirty="0"/>
              <a:t>Vysvetlenie</a:t>
            </a:r>
            <a:endParaRPr lang="sk-SK" sz="2400" dirty="0"/>
          </a:p>
          <a:p>
            <a:pPr marL="0" indent="0">
              <a:buNone/>
            </a:pPr>
            <a:r>
              <a:rPr lang="sk-SK" sz="2400" dirty="0"/>
              <a:t>Pridaný text objasňuje to, že výmenu pozície s brankárom v týchto uvedených prípadoch bez toho, aby bol rozhodca informovaný, nepovažuje rozhodca za priestupok na napomenutie ŽK.</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678271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P3 – Hráč mimo hracej plochy / 1</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400" u="sng" dirty="0"/>
              <a:t>Pôvodný text</a:t>
            </a:r>
            <a:endParaRPr lang="sk-SK" sz="2400" dirty="0"/>
          </a:p>
          <a:p>
            <a:pPr marL="0" indent="0">
              <a:buNone/>
            </a:pPr>
            <a:r>
              <a:rPr lang="sk-SK" sz="2400" dirty="0"/>
              <a:t>Pokiaľ sa hráč bez súhlasu rozhodcu vráti na hraciu plochu potom, čo ju opustil so súhlasom rozhodcu, tento musí</a:t>
            </a:r>
          </a:p>
          <a:p>
            <a:r>
              <a:rPr lang="sk-SK" sz="2400" dirty="0"/>
              <a:t>prerušiť hru (nemusí tak však urobiť ihneď, pokiaľ hráč neovplyvní hru alebo pokiaľ rozhodca uplatní výhodu v hre)</a:t>
            </a:r>
          </a:p>
          <a:p>
            <a:r>
              <a:rPr lang="sk-SK" sz="2400" dirty="0"/>
              <a:t>hráča napomenúť za vstup na hraciu plochu bez súhlasu rozhodcu</a:t>
            </a:r>
          </a:p>
          <a:p>
            <a:r>
              <a:rPr lang="sk-SK" sz="2400" dirty="0"/>
              <a:t>nariadiť hráčovi, aby opustil hraciu plochu</a:t>
            </a:r>
          </a:p>
          <a:p>
            <a:pPr marL="0" indent="0">
              <a:buNone/>
            </a:pPr>
            <a:r>
              <a:rPr lang="sk-SK" sz="2400" dirty="0"/>
              <a:t>Ak však rozhodca preruší hru z tohto dôvodu, musí na ňu nadviazať</a:t>
            </a:r>
          </a:p>
          <a:p>
            <a:r>
              <a:rPr lang="sk-SK" sz="2400" dirty="0"/>
              <a:t>nepriamym voľným kopom z miesta, kde bola lopta v okamihu prerušenia hry</a:t>
            </a:r>
          </a:p>
          <a:p>
            <a:r>
              <a:rPr lang="sk-SK" sz="2400" dirty="0"/>
              <a:t>v súlade s Pravidlo 12, pokiaľ hráč poruší toto pravidlo</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1331031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P3 – Hráč mimo hracej plochy / 2 </a:t>
            </a:r>
          </a:p>
        </p:txBody>
      </p:sp>
      <p:sp>
        <p:nvSpPr>
          <p:cNvPr id="3" name="Zástupný symbol obsahu 2"/>
          <p:cNvSpPr>
            <a:spLocks noGrp="1"/>
          </p:cNvSpPr>
          <p:nvPr>
            <p:ph idx="1"/>
          </p:nvPr>
        </p:nvSpPr>
        <p:spPr>
          <a:xfrm>
            <a:off x="164123" y="1512278"/>
            <a:ext cx="8897815" cy="5205046"/>
          </a:xfrm>
        </p:spPr>
        <p:txBody>
          <a:bodyPr>
            <a:normAutofit fontScale="92500"/>
          </a:bodyPr>
          <a:lstStyle/>
          <a:p>
            <a:pPr marL="0" indent="0">
              <a:buNone/>
            </a:pPr>
            <a:r>
              <a:rPr lang="sk-SK" sz="2400" u="sng" dirty="0"/>
              <a:t>Pridaný a zmenený text</a:t>
            </a:r>
            <a:endParaRPr lang="sk-SK" sz="2400" dirty="0"/>
          </a:p>
          <a:p>
            <a:pPr marL="0" indent="0">
              <a:buNone/>
            </a:pPr>
            <a:r>
              <a:rPr lang="sk-SK" sz="2400" b="1" dirty="0"/>
              <a:t>Ak</a:t>
            </a:r>
            <a:r>
              <a:rPr lang="sk-SK" sz="2400" dirty="0"/>
              <a:t> </a:t>
            </a:r>
            <a:r>
              <a:rPr lang="sk-SK" sz="2800" b="1" u="sng" dirty="0">
                <a:solidFill>
                  <a:srgbClr val="C00000"/>
                </a:solidFill>
              </a:rPr>
              <a:t>hráč, ktorý žiada</a:t>
            </a:r>
            <a:r>
              <a:rPr lang="sk-SK" sz="2800" b="1" dirty="0"/>
              <a:t> </a:t>
            </a:r>
            <a:r>
              <a:rPr lang="sk-SK" sz="2400" b="1" dirty="0"/>
              <a:t>rozhodcu o súhlas </a:t>
            </a:r>
            <a:r>
              <a:rPr lang="sk-SK" sz="2800" b="1" u="sng" dirty="0">
                <a:solidFill>
                  <a:srgbClr val="C00000"/>
                </a:solidFill>
              </a:rPr>
              <a:t>na vrátenie sa na hraciu plochu,</a:t>
            </a:r>
            <a:r>
              <a:rPr lang="sk-SK" sz="2400" dirty="0"/>
              <a:t> </a:t>
            </a:r>
            <a:r>
              <a:rPr lang="sk-SK" sz="2400" b="1" dirty="0"/>
              <a:t>sa na ňu vráti bez súhlasu rozhodcu, tento musí</a:t>
            </a:r>
          </a:p>
          <a:p>
            <a:r>
              <a:rPr lang="sk-SK" sz="2400" b="1" dirty="0"/>
              <a:t>prerušiť hru. Nemusí tak urobiť ihneď, pokiaľ hráč neovplyvní hru </a:t>
            </a:r>
            <a:r>
              <a:rPr lang="sk-SK" sz="2800" b="1" u="sng" dirty="0">
                <a:solidFill>
                  <a:srgbClr val="C00000"/>
                </a:solidFill>
              </a:rPr>
              <a:t>alebo rozhodcu</a:t>
            </a:r>
            <a:r>
              <a:rPr lang="sk-SK" sz="2400" b="1" u="sng" dirty="0">
                <a:solidFill>
                  <a:srgbClr val="C00000"/>
                </a:solidFill>
              </a:rPr>
              <a:t>,</a:t>
            </a:r>
            <a:r>
              <a:rPr lang="sk-SK" sz="2400" dirty="0"/>
              <a:t> </a:t>
            </a:r>
            <a:r>
              <a:rPr lang="sk-SK" sz="2400" b="1" dirty="0"/>
              <a:t>alebo pokiaľ rozhodca uplatní výhodu v hre,</a:t>
            </a:r>
          </a:p>
          <a:p>
            <a:r>
              <a:rPr lang="sk-SK" sz="2400" b="1" dirty="0"/>
              <a:t>hráča napomenúť za vstup na hraciu plochu bez súhlasu rozhodcu.</a:t>
            </a:r>
          </a:p>
          <a:p>
            <a:pPr marL="0" indent="0">
              <a:buNone/>
            </a:pPr>
            <a:r>
              <a:rPr lang="sk-SK" sz="2400" dirty="0">
                <a:highlight>
                  <a:srgbClr val="FFFF00"/>
                </a:highlight>
              </a:rPr>
              <a:t> (P3, strana 24)</a:t>
            </a:r>
          </a:p>
          <a:p>
            <a:pPr marL="0" indent="0">
              <a:buNone/>
            </a:pPr>
            <a:r>
              <a:rPr lang="sk-SK" sz="2400" b="1" dirty="0"/>
              <a:t>Ak však rozhodca z tohto dôvodu preruší hru, musí na ňu nadviazať</a:t>
            </a:r>
          </a:p>
          <a:p>
            <a:r>
              <a:rPr lang="sk-SK" sz="2800" b="1" u="sng" dirty="0">
                <a:solidFill>
                  <a:srgbClr val="C00000"/>
                </a:solidFill>
              </a:rPr>
              <a:t>priamym voľným kopom z miesta, kde bola hra ovplyvnená,</a:t>
            </a:r>
            <a:endParaRPr lang="sk-SK" sz="2800" dirty="0">
              <a:solidFill>
                <a:srgbClr val="C00000"/>
              </a:solidFill>
            </a:endParaRPr>
          </a:p>
          <a:p>
            <a:r>
              <a:rPr lang="sk-SK" sz="2400" b="1" dirty="0"/>
              <a:t>nepriamym voľným kopom z miesta, kde bola lopta v okamihu prerušenia hry,</a:t>
            </a:r>
            <a:r>
              <a:rPr lang="sk-SK" sz="2400" dirty="0"/>
              <a:t> </a:t>
            </a:r>
            <a:r>
              <a:rPr lang="sk-SK" sz="3000" b="1" u="sng" dirty="0">
                <a:solidFill>
                  <a:srgbClr val="C00000"/>
                </a:solidFill>
              </a:rPr>
              <a:t>ak nedošlo k ovplyvneniu</a:t>
            </a:r>
            <a:endParaRPr lang="sk-SK" sz="3000" dirty="0">
              <a:solidFill>
                <a:srgbClr val="C00000"/>
              </a:solidFill>
            </a:endParaRPr>
          </a:p>
          <a:p>
            <a:pPr marL="0" indent="0">
              <a:buNone/>
            </a:pPr>
            <a:r>
              <a:rPr lang="sk-SK" sz="2400" dirty="0"/>
              <a:t> </a:t>
            </a:r>
            <a:r>
              <a:rPr lang="sk-SK" sz="2400" dirty="0">
                <a:highlight>
                  <a:srgbClr val="FFFF00"/>
                </a:highlight>
              </a:rPr>
              <a:t>(P3, strana 25)</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1340402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P3 – Hráč mimo hracej plochy / 3</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u="sng" dirty="0"/>
              <a:t>Vysvetlenie</a:t>
            </a:r>
            <a:endParaRPr lang="sk-SK" dirty="0"/>
          </a:p>
          <a:p>
            <a:r>
              <a:rPr lang="sk-SK" dirty="0"/>
              <a:t>Hráč, ktorý sa vráti na hraciu plochu bez súhlasu rozhodcu (keď o to žiadal) a ovplyvní hru, dopustí sa odteraz priestupku, za ktorý sa nariadi priamy voľný kop (rovnako sa postupuje, ak sa ho dopustí náhradník   alebo člen realizačného tímu).</a:t>
            </a:r>
          </a:p>
          <a:p>
            <a:r>
              <a:rPr lang="sk-SK" dirty="0"/>
              <a:t>Nevyžaduje sa, aby vinník po napomenutí ŽK opustil hraciu plochu.</a:t>
            </a:r>
          </a:p>
          <a:p>
            <a:pPr marL="0" indent="0">
              <a:buNone/>
            </a:pPr>
            <a:r>
              <a:rPr lang="sk-SK" dirty="0"/>
              <a:t> </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1735676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2400" y="1600200"/>
            <a:ext cx="8839200" cy="5058508"/>
          </a:xfrm>
        </p:spPr>
        <p:txBody>
          <a:bodyPr>
            <a:normAutofit/>
          </a:bodyPr>
          <a:lstStyle/>
          <a:p>
            <a:r>
              <a:rPr lang="sk-SK" sz="2800" dirty="0"/>
              <a:t>Na tomto zasadnutí bol </a:t>
            </a:r>
            <a:r>
              <a:rPr lang="sk-SK" sz="2800" b="1" u="sng" dirty="0">
                <a:solidFill>
                  <a:srgbClr val="FF0000"/>
                </a:solidFill>
              </a:rPr>
              <a:t>schválený ďalší súbor zmien </a:t>
            </a:r>
            <a:r>
              <a:rPr lang="sk-SK" sz="2800" dirty="0"/>
              <a:t>v Pravidlách futbalu 2017/18. Tieto zmeny sú primárne výsledkom </a:t>
            </a:r>
            <a:r>
              <a:rPr lang="sk-SK" sz="2800" b="1" dirty="0">
                <a:solidFill>
                  <a:srgbClr val="0000FF"/>
                </a:solidFill>
              </a:rPr>
              <a:t>požiadaviek národných futbalových asociácií a rozhodcov</a:t>
            </a:r>
            <a:r>
              <a:rPr lang="sk-SK" sz="2800" b="1" dirty="0"/>
              <a:t>, </a:t>
            </a:r>
            <a:r>
              <a:rPr lang="sk-SK" sz="2800" b="1" u="sng" dirty="0">
                <a:solidFill>
                  <a:srgbClr val="7030A0"/>
                </a:solidFill>
              </a:rPr>
              <a:t>s cieľom ich objasnenia a uľahčenia prekladu.</a:t>
            </a:r>
          </a:p>
          <a:p>
            <a:r>
              <a:rPr lang="sk-SK" sz="2800" dirty="0"/>
              <a:t>Tohtoročné zmeny predstavujú </a:t>
            </a:r>
            <a:r>
              <a:rPr lang="sk-SK" sz="2800" b="1" dirty="0">
                <a:solidFill>
                  <a:srgbClr val="FF0000"/>
                </a:solidFill>
              </a:rPr>
              <a:t>poslednú fázu zásadnej revízie</a:t>
            </a:r>
            <a:r>
              <a:rPr lang="sk-SK" sz="2800" dirty="0"/>
              <a:t> Pravidiel futbalu. </a:t>
            </a:r>
            <a:r>
              <a:rPr lang="sk-SK" sz="2800" b="1" u="sng" dirty="0"/>
              <a:t>Jasnosť pravidiel </a:t>
            </a:r>
            <a:r>
              <a:rPr lang="sk-SK" sz="2800" dirty="0"/>
              <a:t>by mala byť na prospech futbalu a rozhodovania na všetkých úrovniach hry a vo všetkých národných asociáciách.</a:t>
            </a:r>
          </a:p>
          <a:p>
            <a:r>
              <a:rPr lang="sk-SK" sz="2800" dirty="0"/>
              <a:t>Úplné znenie Pravidiel futbalu je prístupné k stiahnutiu na stránke </a:t>
            </a:r>
            <a:r>
              <a:rPr lang="sk-SK" sz="2800" u="sng" dirty="0">
                <a:hlinkClick r:id="rId2"/>
              </a:rPr>
              <a:t>www.theifab.com</a:t>
            </a:r>
            <a:endParaRPr lang="sk-SK" sz="2800" dirty="0"/>
          </a:p>
        </p:txBody>
      </p:sp>
      <p:sp>
        <p:nvSpPr>
          <p:cNvPr id="4" name="Nadpis 3"/>
          <p:cNvSpPr>
            <a:spLocks noGrp="1"/>
          </p:cNvSpPr>
          <p:nvPr>
            <p:ph type="title"/>
          </p:nvPr>
        </p:nvSpPr>
        <p:spPr>
          <a:xfrm>
            <a:off x="1629508" y="274638"/>
            <a:ext cx="7362092" cy="1143000"/>
          </a:xfrm>
        </p:spPr>
        <p:txBody>
          <a:bodyPr>
            <a:normAutofit/>
          </a:bodyPr>
          <a:lstStyle/>
          <a:p>
            <a:pPr algn="l"/>
            <a:r>
              <a:rPr lang="sk-SK" sz="4000" dirty="0"/>
              <a:t>Revízia pravidiel futbalu 2017</a:t>
            </a:r>
          </a:p>
        </p:txBody>
      </p:sp>
    </p:spTree>
    <p:extLst>
      <p:ext uri="{BB962C8B-B14F-4D97-AF65-F5344CB8AC3E}">
        <p14:creationId xmlns:p14="http://schemas.microsoft.com/office/powerpoint/2010/main" val="2202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P3 – Gól dosiahnutý v okamihu, kedy sa na HP nachádza ďalšia osoba / 1</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800" u="sng" dirty="0"/>
              <a:t>Pôvodný text</a:t>
            </a:r>
            <a:endParaRPr lang="sk-SK" sz="2800" dirty="0"/>
          </a:p>
          <a:p>
            <a:pPr marL="0" indent="0">
              <a:buNone/>
            </a:pPr>
            <a:r>
              <a:rPr lang="sk-SK" sz="2800" dirty="0"/>
              <a:t>Pokiaľ po dosiahnutí gólu, ale ešte pred nadviazaním na hru rozhodca zistí, že v okamihu dosiahnutia gólu sa na hracej ploche nachádzala ďalšia osoba, tak gól neuzná, pokiaľ ďalšou osobou</a:t>
            </a:r>
          </a:p>
          <a:p>
            <a:r>
              <a:rPr lang="sk-SK" sz="2800" dirty="0"/>
              <a:t>bol hráč, náhradník, vystriedaný hráč, vylúčený hráč alebo člen realizačného tímu, ktorý dosiahol gól</a:t>
            </a:r>
          </a:p>
          <a:p>
            <a:pPr marL="0" indent="0">
              <a:buNone/>
            </a:pPr>
            <a:r>
              <a:rPr lang="sk-SK" sz="2800" dirty="0"/>
              <a:t>Opätovné nadviazanie na hru je vykonané kopom od bránky, kopom z rohu alebo rozhodcovskou loptou.</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3800203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P3 – Gól dosiahnutý v okamihu, kedy sa na HP nachádza ďalšia osoba / 2</a:t>
            </a:r>
          </a:p>
        </p:txBody>
      </p:sp>
      <p:sp>
        <p:nvSpPr>
          <p:cNvPr id="3" name="Zástupný symbol obsahu 2"/>
          <p:cNvSpPr>
            <a:spLocks noGrp="1"/>
          </p:cNvSpPr>
          <p:nvPr>
            <p:ph idx="1"/>
          </p:nvPr>
        </p:nvSpPr>
        <p:spPr>
          <a:xfrm>
            <a:off x="164123" y="1512278"/>
            <a:ext cx="8897815" cy="5205046"/>
          </a:xfrm>
        </p:spPr>
        <p:txBody>
          <a:bodyPr>
            <a:normAutofit fontScale="92500" lnSpcReduction="10000"/>
          </a:bodyPr>
          <a:lstStyle/>
          <a:p>
            <a:pPr marL="0" indent="0">
              <a:buNone/>
            </a:pPr>
            <a:r>
              <a:rPr lang="sk-SK" sz="2600" u="sng" dirty="0"/>
              <a:t>Nový text</a:t>
            </a:r>
            <a:endParaRPr lang="sk-SK" sz="2600" dirty="0"/>
          </a:p>
          <a:p>
            <a:pPr marL="0" indent="0">
              <a:buNone/>
            </a:pPr>
            <a:r>
              <a:rPr lang="sk-SK" sz="2600" b="1" dirty="0"/>
              <a:t>Pokiaľ po dosiahnutí gólu, ale ešte pred nadviazaním na hru rozhodca zistí, že v okamihu dosiahnutia gólu sa na hracej ploche nachádzala ďalšia osoba, tak gól neuzná, pokiaľ ďalšou osobou</a:t>
            </a:r>
          </a:p>
          <a:p>
            <a:r>
              <a:rPr lang="sk-SK" sz="2600" b="1" dirty="0"/>
              <a:t>bol hráč, náhradník, vystriedaný hráč, vylúčený hráč alebo člen realizačného tímu družstva, ktoré dosiahlo gól. </a:t>
            </a:r>
            <a:r>
              <a:rPr lang="sk-SK" sz="3000" b="1" u="sng" dirty="0">
                <a:solidFill>
                  <a:srgbClr val="C00000"/>
                </a:solidFill>
              </a:rPr>
              <a:t>Nadviazanie na hru je vykonané priamym voľným kopom z miesta, kde sa v tom okamihu nachádzala ďalšia osoba.</a:t>
            </a:r>
            <a:endParaRPr lang="sk-SK" sz="3000" dirty="0">
              <a:solidFill>
                <a:srgbClr val="C00000"/>
              </a:solidFill>
            </a:endParaRPr>
          </a:p>
          <a:p>
            <a:pPr marL="0" indent="0">
              <a:buNone/>
            </a:pPr>
            <a:r>
              <a:rPr lang="sk-SK" sz="2600" dirty="0">
                <a:highlight>
                  <a:srgbClr val="FFFF00"/>
                </a:highlight>
              </a:rPr>
              <a:t>(P3, strana 25, bod 9.)</a:t>
            </a:r>
          </a:p>
          <a:p>
            <a:pPr marL="0" indent="0">
              <a:buNone/>
            </a:pPr>
            <a:r>
              <a:rPr lang="sk-SK" sz="2600" u="sng" dirty="0"/>
              <a:t>Vysvetlenie</a:t>
            </a:r>
            <a:endParaRPr lang="sk-SK" sz="2600" dirty="0"/>
          </a:p>
          <a:p>
            <a:pPr marL="0" indent="0">
              <a:buNone/>
            </a:pPr>
            <a:r>
              <a:rPr lang="sk-SK" sz="2600" dirty="0"/>
              <a:t>Toto robí pravidlá konzistentnými so zmenami v Pravidlách 2016/17, v ktorých je potrestaný náhradník / člen realizačného tímu, ktorý vstúpi na hraciu plochu bez súhlasu priamym voľným kopom.</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3183946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711567"/>
            <a:ext cx="7772400" cy="3200399"/>
          </a:xfrm>
        </p:spPr>
        <p:txBody>
          <a:bodyPr>
            <a:normAutofit/>
          </a:bodyPr>
          <a:lstStyle/>
          <a:p>
            <a:pPr marL="0" lvl="0" indent="0"/>
            <a:r>
              <a:rPr lang="sk-SK" sz="7200" b="1" dirty="0">
                <a:solidFill>
                  <a:srgbClr val="C00000"/>
                </a:solidFill>
              </a:rPr>
              <a:t>PRAVIDLO 4</a:t>
            </a:r>
            <a:br>
              <a:rPr lang="sk-SK" sz="7200" b="1" dirty="0">
                <a:solidFill>
                  <a:srgbClr val="0000FF"/>
                </a:solidFill>
              </a:rPr>
            </a:br>
            <a:r>
              <a:rPr lang="sk-SK" sz="7200" b="1" dirty="0">
                <a:solidFill>
                  <a:srgbClr val="0000FF"/>
                </a:solidFill>
              </a:rPr>
              <a:t>VÝSTROJ HRÁČOV</a:t>
            </a:r>
            <a:endParaRPr lang="en-US" sz="7200" b="1" dirty="0">
              <a:solidFill>
                <a:srgbClr val="0000FF"/>
              </a:solidFill>
            </a:endParaRPr>
          </a:p>
        </p:txBody>
      </p:sp>
      <p:pic>
        <p:nvPicPr>
          <p:cNvPr id="4" name="Obrázok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7908" y="5848845"/>
            <a:ext cx="2935964" cy="660592"/>
          </a:xfrm>
          <a:prstGeom prst="rect">
            <a:avLst/>
          </a:prstGeom>
        </p:spPr>
      </p:pic>
      <p:pic>
        <p:nvPicPr>
          <p:cNvPr id="5" name="Obrázok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89935" y="676931"/>
            <a:ext cx="1326172" cy="425038"/>
          </a:xfrm>
          <a:prstGeom prst="rect">
            <a:avLst/>
          </a:prstGeom>
        </p:spPr>
      </p:pic>
      <p:pic>
        <p:nvPicPr>
          <p:cNvPr id="6" name="Obrázek 3" descr="C:\Users\hrinak\Pictures\logo konvencia.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884024" y="176035"/>
            <a:ext cx="1426830" cy="142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9857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Autofit/>
          </a:bodyPr>
          <a:lstStyle/>
          <a:p>
            <a:pPr algn="l"/>
            <a:r>
              <a:rPr lang="sk-SK" sz="4000" b="1" dirty="0"/>
              <a:t>P4 – Ostatný výstroj</a:t>
            </a:r>
            <a:br>
              <a:rPr lang="sk-SK" sz="4000" b="1" dirty="0"/>
            </a:br>
            <a:r>
              <a:rPr lang="sk-SK" sz="4000" b="1" dirty="0"/>
              <a:t>         Prikrývky hlavy</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3600" u="sng" dirty="0"/>
              <a:t>Pridaný text</a:t>
            </a:r>
            <a:endParaRPr lang="sk-SK" sz="3600" dirty="0"/>
          </a:p>
          <a:p>
            <a:pPr marL="0" indent="0">
              <a:buNone/>
            </a:pPr>
            <a:r>
              <a:rPr lang="sk-SK" sz="3600" b="1" dirty="0"/>
              <a:t>Ak sú používané prikrývky hlavy,</a:t>
            </a:r>
            <a:r>
              <a:rPr lang="sk-SK" sz="3600" dirty="0"/>
              <a:t> </a:t>
            </a:r>
            <a:r>
              <a:rPr lang="sk-SK" sz="3600" b="1" u="sng" dirty="0">
                <a:solidFill>
                  <a:srgbClr val="C00000"/>
                </a:solidFill>
              </a:rPr>
              <a:t>vrátane čiapok brankárov</a:t>
            </a:r>
            <a:r>
              <a:rPr lang="sk-SK" sz="3600" b="1" dirty="0"/>
              <a:t>, tak tieto musia</a:t>
            </a:r>
          </a:p>
          <a:p>
            <a:pPr marL="0" indent="0">
              <a:buNone/>
            </a:pPr>
            <a:r>
              <a:rPr lang="sk-SK" sz="2400" dirty="0"/>
              <a:t>(....)</a:t>
            </a:r>
          </a:p>
          <a:p>
            <a:pPr marL="0" indent="0">
              <a:buNone/>
            </a:pPr>
            <a:r>
              <a:rPr lang="sk-SK" sz="2400" dirty="0">
                <a:highlight>
                  <a:srgbClr val="FFFF00"/>
                </a:highlight>
              </a:rPr>
              <a:t>(P4, strana 34)</a:t>
            </a:r>
          </a:p>
          <a:p>
            <a:pPr marL="0" indent="0">
              <a:buNone/>
            </a:pPr>
            <a:endParaRPr lang="sk-SK" sz="2400" dirty="0">
              <a:highlight>
                <a:srgbClr val="FFFF00"/>
              </a:highlight>
            </a:endParaRPr>
          </a:p>
          <a:p>
            <a:pPr marL="0" indent="0">
              <a:buNone/>
            </a:pPr>
            <a:r>
              <a:rPr lang="sk-SK" sz="2800" u="sng" dirty="0"/>
              <a:t>Vysvetlenie</a:t>
            </a:r>
            <a:endParaRPr lang="sk-SK" sz="2800" dirty="0"/>
          </a:p>
          <a:p>
            <a:pPr marL="0" indent="0">
              <a:buNone/>
            </a:pPr>
            <a:r>
              <a:rPr lang="sk-SK" sz="2800" dirty="0"/>
              <a:t>Pridaný text objasňuje to, že čiapky brankárov nie sú zahrnuté do zoznamu obmedzení na prikrývku hlavy.</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106561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Autofit/>
          </a:bodyPr>
          <a:lstStyle/>
          <a:p>
            <a:pPr algn="l"/>
            <a:r>
              <a:rPr lang="sk-SK" sz="3600" b="1" dirty="0"/>
              <a:t>P4 – Ostatný výstroj</a:t>
            </a:r>
            <a:br>
              <a:rPr lang="sk-SK" sz="3600" b="1" dirty="0"/>
            </a:br>
            <a:r>
              <a:rPr lang="sk-SK" sz="3600" b="1" dirty="0"/>
              <a:t>         Elektronická komunikácia / 1</a:t>
            </a:r>
          </a:p>
        </p:txBody>
      </p:sp>
      <p:sp>
        <p:nvSpPr>
          <p:cNvPr id="3" name="Zástupný symbol obsahu 2"/>
          <p:cNvSpPr>
            <a:spLocks noGrp="1"/>
          </p:cNvSpPr>
          <p:nvPr>
            <p:ph idx="1"/>
          </p:nvPr>
        </p:nvSpPr>
        <p:spPr>
          <a:xfrm>
            <a:off x="164123" y="1512278"/>
            <a:ext cx="8897815" cy="5205046"/>
          </a:xfrm>
        </p:spPr>
        <p:txBody>
          <a:bodyPr>
            <a:normAutofit lnSpcReduction="10000"/>
          </a:bodyPr>
          <a:lstStyle/>
          <a:p>
            <a:pPr marL="0" indent="0">
              <a:buNone/>
            </a:pPr>
            <a:r>
              <a:rPr lang="sk-SK" sz="2400" u="sng" dirty="0"/>
              <a:t>Pôvodný text</a:t>
            </a:r>
            <a:endParaRPr lang="sk-SK" sz="2400" dirty="0"/>
          </a:p>
          <a:p>
            <a:pPr marL="0" indent="0">
              <a:buNone/>
            </a:pPr>
            <a:r>
              <a:rPr lang="sk-SK" sz="2400" dirty="0"/>
              <a:t>Používanie akejkoľvek formy elektronickej komunikácie medzi členmi družstva, medzi členmi družstva a realizačným tímom alebo medzi členmi realizačného tímu, nie je povolené.</a:t>
            </a:r>
          </a:p>
          <a:p>
            <a:pPr marL="0" indent="0">
              <a:buNone/>
            </a:pPr>
            <a:r>
              <a:rPr lang="sk-SK" sz="2400" u="sng" dirty="0"/>
              <a:t>Nový text</a:t>
            </a:r>
            <a:endParaRPr lang="sk-SK" sz="2400" dirty="0"/>
          </a:p>
          <a:p>
            <a:pPr marL="0" indent="0">
              <a:buNone/>
            </a:pPr>
            <a:r>
              <a:rPr lang="sk-SK" sz="2400" b="1" dirty="0"/>
              <a:t>Hráči, vrátane striedaných, vystriedaných a vylúčených hráčov </a:t>
            </a:r>
            <a:r>
              <a:rPr lang="sk-SK" sz="2800" b="1" u="sng" dirty="0">
                <a:solidFill>
                  <a:srgbClr val="C00000"/>
                </a:solidFill>
              </a:rPr>
              <a:t>nemajú povolené obliecť si, alebo používať</a:t>
            </a:r>
            <a:r>
              <a:rPr lang="sk-SK" sz="2800" b="1" dirty="0">
                <a:solidFill>
                  <a:srgbClr val="C00000"/>
                </a:solidFill>
              </a:rPr>
              <a:t> </a:t>
            </a:r>
            <a:r>
              <a:rPr lang="sk-SK" sz="2400" b="1" dirty="0"/>
              <a:t>akýkoľvek elektronický</a:t>
            </a:r>
            <a:r>
              <a:rPr lang="sk-SK" sz="2400" dirty="0"/>
              <a:t> </a:t>
            </a:r>
            <a:r>
              <a:rPr lang="sk-SK" sz="2800" b="1" u="sng" dirty="0">
                <a:solidFill>
                  <a:srgbClr val="C00000"/>
                </a:solidFill>
              </a:rPr>
              <a:t>alebo</a:t>
            </a:r>
            <a:r>
              <a:rPr lang="sk-SK" sz="2800" b="1" dirty="0"/>
              <a:t> </a:t>
            </a:r>
            <a:r>
              <a:rPr lang="sk-SK" sz="2400" b="1" dirty="0"/>
              <a:t>komunikačný výstroj, okrem EPTS, ktorý je povolený. Využívanie akejkoľvek formy elektronickej komunikácie medzi </a:t>
            </a:r>
            <a:r>
              <a:rPr lang="sk-SK" sz="2800" b="1" u="sng" dirty="0">
                <a:solidFill>
                  <a:srgbClr val="C00000"/>
                </a:solidFill>
              </a:rPr>
              <a:t>členmi realizačného tímu</a:t>
            </a:r>
            <a:r>
              <a:rPr lang="sk-SK" sz="2800" b="1" dirty="0">
                <a:solidFill>
                  <a:srgbClr val="C00000"/>
                </a:solidFill>
              </a:rPr>
              <a:t> </a:t>
            </a:r>
            <a:r>
              <a:rPr lang="sk-SK" sz="2400" b="1" dirty="0"/>
              <a:t>nie je povolené </a:t>
            </a:r>
            <a:r>
              <a:rPr lang="sk-SK" sz="2800" b="1" u="sng" dirty="0">
                <a:solidFill>
                  <a:srgbClr val="C00000"/>
                </a:solidFill>
              </a:rPr>
              <a:t>okrem prípadu, ak je to priamo v záujme zdravia a  bezpečnosti hráča.</a:t>
            </a:r>
          </a:p>
          <a:p>
            <a:pPr marL="0" indent="0">
              <a:buNone/>
            </a:pPr>
            <a:r>
              <a:rPr lang="sk-SK" sz="2400" dirty="0">
                <a:highlight>
                  <a:srgbClr val="FFFF00"/>
                </a:highlight>
              </a:rPr>
              <a:t>(P4, strana 34)</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114591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P4 – Ostatný výstroj</a:t>
            </a:r>
            <a:br>
              <a:rPr lang="sk-SK" sz="3200" b="1" dirty="0"/>
            </a:br>
            <a:r>
              <a:rPr lang="sk-SK" sz="3200" b="1" dirty="0"/>
              <a:t>         Elektronická komunikácia / 2</a:t>
            </a:r>
          </a:p>
        </p:txBody>
      </p:sp>
      <p:sp>
        <p:nvSpPr>
          <p:cNvPr id="3" name="Zástupný symbol obsahu 2"/>
          <p:cNvSpPr>
            <a:spLocks noGrp="1"/>
          </p:cNvSpPr>
          <p:nvPr>
            <p:ph idx="1"/>
          </p:nvPr>
        </p:nvSpPr>
        <p:spPr>
          <a:xfrm>
            <a:off x="164123" y="1512278"/>
            <a:ext cx="8897815" cy="5205046"/>
          </a:xfrm>
        </p:spPr>
        <p:txBody>
          <a:bodyPr>
            <a:normAutofit fontScale="92500" lnSpcReduction="10000"/>
          </a:bodyPr>
          <a:lstStyle/>
          <a:p>
            <a:pPr marL="0" indent="0">
              <a:buNone/>
            </a:pPr>
            <a:r>
              <a:rPr lang="sk-SK" sz="3000" u="sng" dirty="0"/>
              <a:t>Vysvetlenie</a:t>
            </a:r>
            <a:r>
              <a:rPr lang="sk-SK" sz="2400" dirty="0"/>
              <a:t> </a:t>
            </a:r>
          </a:p>
          <a:p>
            <a:pPr lvl="0"/>
            <a:r>
              <a:rPr lang="sk-SK" sz="2800" dirty="0"/>
              <a:t>Nové znenie jasne určuje, že okrem EPTS zariadení, hráči nesmú mať na sebe žiadnu formu elektronického alebo komunikačného výstroja (ako napríklad kameru, mikrofón, slúchadlá a podobne). Toto uchováva integritu hry tým, že nikto nemôže komunikovať s hráčmi počas stretnutia, okrem „transparentných“ verbálnych, taktických informácií od trénerov.</a:t>
            </a:r>
          </a:p>
          <a:p>
            <a:pPr lvl="0"/>
            <a:r>
              <a:rPr lang="sk-SK" sz="2800" dirty="0"/>
              <a:t>Bezpečnosť hráča je veľmi dôležitá a preto je povolená elektronická komunikácia prospešná pre zdravie a  bezpečnosť hráčov, ako napríklad používanie chlopňového mikrofónu na vyžiadanie nosidiel, ambulancie alebo použitie zariadenia na zhodnotenie zranenia hlavy (ako napríklad iPad a podobne).</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26728840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Autofit/>
          </a:bodyPr>
          <a:lstStyle/>
          <a:p>
            <a:pPr algn="l"/>
            <a:r>
              <a:rPr lang="sk-SK" sz="2800" b="1" dirty="0"/>
              <a:t>P4 – Ostatný výstroj</a:t>
            </a:r>
            <a:br>
              <a:rPr lang="sk-SK" sz="2800" b="1" dirty="0"/>
            </a:br>
            <a:r>
              <a:rPr lang="sk-SK" sz="2800" b="1" dirty="0"/>
              <a:t>         Elektronické systémy sledovania výkonu</a:t>
            </a:r>
            <a:br>
              <a:rPr lang="sk-SK" sz="2800" b="1" dirty="0"/>
            </a:br>
            <a:r>
              <a:rPr lang="sk-SK" sz="2800" b="1" dirty="0"/>
              <a:t>         (EPTS) / 1</a:t>
            </a:r>
          </a:p>
        </p:txBody>
      </p:sp>
      <p:sp>
        <p:nvSpPr>
          <p:cNvPr id="3" name="Zástupný symbol obsahu 2"/>
          <p:cNvSpPr>
            <a:spLocks noGrp="1"/>
          </p:cNvSpPr>
          <p:nvPr>
            <p:ph idx="1"/>
          </p:nvPr>
        </p:nvSpPr>
        <p:spPr>
          <a:xfrm>
            <a:off x="164123" y="1512278"/>
            <a:ext cx="8897815" cy="5205046"/>
          </a:xfrm>
        </p:spPr>
        <p:txBody>
          <a:bodyPr>
            <a:normAutofit fontScale="92500" lnSpcReduction="20000"/>
          </a:bodyPr>
          <a:lstStyle/>
          <a:p>
            <a:pPr marL="0" indent="0">
              <a:buNone/>
            </a:pPr>
            <a:r>
              <a:rPr lang="sk-SK" sz="2400" u="sng" dirty="0"/>
              <a:t>Pridaný text</a:t>
            </a:r>
            <a:r>
              <a:rPr lang="sk-SK" sz="2400" dirty="0"/>
              <a:t> </a:t>
            </a:r>
          </a:p>
          <a:p>
            <a:pPr marL="0" indent="0">
              <a:buNone/>
            </a:pPr>
            <a:r>
              <a:rPr lang="sk-SK" sz="3000" b="1" u="sng" dirty="0">
                <a:solidFill>
                  <a:srgbClr val="C00000"/>
                </a:solidFill>
              </a:rPr>
              <a:t>Ak je používaná technológia  ako časť elektronických systémov sledovania výkonu (EPTS) v oficiálnych súťažiach organizovaných pod záštitou FIFA, konfederácie alebo národnej futbalovej asociácie, tak táto technológia pridaná k výstroju hráčov musí obsahovať označenie IMS (International Match Standard). Toto označenie znamená, že zariadenie bolo oficiálne testované a spĺňa minimálne bezpečnostné požiadavky IMS (bezpečnostné štandardy) vyvinuté FIFA a schválené IFAB. Príslušné Inštitúcie vykonávajúce testovanie sú schvaľované FIFA. Pre doterajšie systémy bola schválená platnosť na prechodné obdobie do 31.5.2018.</a:t>
            </a:r>
            <a:endParaRPr lang="sk-SK" sz="3000" dirty="0">
              <a:solidFill>
                <a:srgbClr val="C00000"/>
              </a:solidFill>
            </a:endParaRPr>
          </a:p>
          <a:p>
            <a:pPr marL="0" indent="0">
              <a:buNone/>
            </a:pPr>
            <a:r>
              <a:rPr lang="sk-SK" sz="2800" dirty="0">
                <a:highlight>
                  <a:srgbClr val="FFFF00"/>
                </a:highlight>
              </a:rPr>
              <a:t>(P4, strana 35)</a:t>
            </a:r>
          </a:p>
          <a:p>
            <a:pPr marL="0" indent="0">
              <a:buNone/>
            </a:pPr>
            <a:endParaRPr lang="sk-SK" dirty="0"/>
          </a:p>
        </p:txBody>
      </p:sp>
    </p:spTree>
    <p:extLst>
      <p:ext uri="{BB962C8B-B14F-4D97-AF65-F5344CB8AC3E}">
        <p14:creationId xmlns:p14="http://schemas.microsoft.com/office/powerpoint/2010/main" val="3215295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fontScale="90000"/>
          </a:bodyPr>
          <a:lstStyle/>
          <a:p>
            <a:pPr algn="l"/>
            <a:r>
              <a:rPr lang="sk-SK" sz="3200" b="1" dirty="0"/>
              <a:t>P4 – Ostatný výstroj</a:t>
            </a:r>
            <a:br>
              <a:rPr lang="sk-SK" sz="3200" b="1" dirty="0"/>
            </a:br>
            <a:r>
              <a:rPr lang="sk-SK" sz="3200" b="1" dirty="0"/>
              <a:t>         Elektronické systémy sledovania výkonu</a:t>
            </a:r>
            <a:br>
              <a:rPr lang="sk-SK" sz="3200" b="1" dirty="0"/>
            </a:br>
            <a:r>
              <a:rPr lang="sk-SK" sz="3200" b="1" dirty="0"/>
              <a:t>         (EPTS) / 2</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endParaRPr lang="sk-SK" sz="2400" u="sng" dirty="0"/>
          </a:p>
          <a:p>
            <a:pPr marL="0" indent="0">
              <a:buNone/>
            </a:pPr>
            <a:r>
              <a:rPr lang="sk-SK" u="sng" dirty="0"/>
              <a:t>Vysvetlenie</a:t>
            </a:r>
            <a:endParaRPr lang="sk-SK" dirty="0"/>
          </a:p>
          <a:p>
            <a:pPr marL="0" indent="0">
              <a:buNone/>
            </a:pPr>
            <a:r>
              <a:rPr lang="sk-SK" dirty="0"/>
              <a:t>Je dôležité, aby akékoľvek EPTS zariadenie používané hráčmi, bolo certifikované a uspokojivo spĺňalo minimálne bezpečnostné kritériá. Táto požiadavka je povinná od 1.6.2017, pred doterajšie systémy bola schválená platnosť na prechodné obdobie do 31.5.2018.</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21966544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711567"/>
            <a:ext cx="7772400" cy="3200399"/>
          </a:xfrm>
        </p:spPr>
        <p:txBody>
          <a:bodyPr>
            <a:normAutofit/>
          </a:bodyPr>
          <a:lstStyle/>
          <a:p>
            <a:pPr marL="0" lvl="0" indent="0"/>
            <a:r>
              <a:rPr lang="sk-SK" sz="7200" b="1" dirty="0">
                <a:solidFill>
                  <a:srgbClr val="C00000"/>
                </a:solidFill>
              </a:rPr>
              <a:t>PRAVIDLO 5</a:t>
            </a:r>
            <a:br>
              <a:rPr lang="sk-SK" sz="7200" b="1" dirty="0">
                <a:solidFill>
                  <a:srgbClr val="0000FF"/>
                </a:solidFill>
              </a:rPr>
            </a:br>
            <a:r>
              <a:rPr lang="sk-SK" sz="7200" b="1" dirty="0">
                <a:solidFill>
                  <a:srgbClr val="0000FF"/>
                </a:solidFill>
              </a:rPr>
              <a:t>ROZHODCA</a:t>
            </a:r>
            <a:endParaRPr lang="en-US" sz="7200" b="1" dirty="0">
              <a:solidFill>
                <a:srgbClr val="0000FF"/>
              </a:solidFill>
            </a:endParaRPr>
          </a:p>
        </p:txBody>
      </p:sp>
      <p:pic>
        <p:nvPicPr>
          <p:cNvPr id="4" name="Obrázok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7908" y="5848845"/>
            <a:ext cx="2935964" cy="660592"/>
          </a:xfrm>
          <a:prstGeom prst="rect">
            <a:avLst/>
          </a:prstGeom>
        </p:spPr>
      </p:pic>
      <p:pic>
        <p:nvPicPr>
          <p:cNvPr id="5" name="Obrázok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89935" y="676931"/>
            <a:ext cx="1326172" cy="425038"/>
          </a:xfrm>
          <a:prstGeom prst="rect">
            <a:avLst/>
          </a:prstGeom>
        </p:spPr>
      </p:pic>
      <p:pic>
        <p:nvPicPr>
          <p:cNvPr id="6" name="Obrázek 3" descr="C:\Users\hrinak\Pictures\logo konvencia.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884024" y="176035"/>
            <a:ext cx="1426830" cy="142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3853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4000" b="1" dirty="0"/>
              <a:t>P5 – Rozhodnutia rozhodcu</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400" u="sng" dirty="0"/>
              <a:t>Pridaný text</a:t>
            </a:r>
            <a:endParaRPr lang="sk-SK" sz="2400" dirty="0"/>
          </a:p>
          <a:p>
            <a:pPr marL="0" indent="0">
              <a:buNone/>
            </a:pPr>
            <a:r>
              <a:rPr lang="sk-SK" sz="2400" b="1" dirty="0"/>
              <a:t>Rozhodnutia rozhodcu týkajúce sa skutočností súvisiacich s hrou, vrátane rozhodnutia či bol alebo nebol dosiahnutý gól, alebo výsledku stretnutia, sú konečné. </a:t>
            </a:r>
            <a:r>
              <a:rPr lang="sk-SK" sz="2800" b="1" u="sng" dirty="0">
                <a:solidFill>
                  <a:srgbClr val="C00000"/>
                </a:solidFill>
              </a:rPr>
              <a:t>Rozhodnutia rozhodcu a ostatných rozhodcov musia byť vždy rešpektované.</a:t>
            </a:r>
            <a:endParaRPr lang="sk-SK" sz="2800" dirty="0">
              <a:solidFill>
                <a:srgbClr val="C00000"/>
              </a:solidFill>
            </a:endParaRPr>
          </a:p>
          <a:p>
            <a:pPr marL="0" indent="0">
              <a:buNone/>
            </a:pPr>
            <a:r>
              <a:rPr lang="sk-SK" sz="2400" dirty="0">
                <a:highlight>
                  <a:srgbClr val="FFFF00"/>
                </a:highlight>
              </a:rPr>
              <a:t>(P5, strana 40)</a:t>
            </a:r>
          </a:p>
          <a:p>
            <a:pPr marL="0" indent="0">
              <a:buNone/>
            </a:pPr>
            <a:r>
              <a:rPr lang="sk-SK" sz="2400" dirty="0"/>
              <a:t> </a:t>
            </a:r>
          </a:p>
          <a:p>
            <a:pPr marL="0" indent="0">
              <a:buNone/>
            </a:pPr>
            <a:r>
              <a:rPr lang="sk-SK" sz="2800" u="sng" dirty="0"/>
              <a:t>Vysvetlenie</a:t>
            </a:r>
            <a:endParaRPr lang="sk-SK" sz="2800" dirty="0"/>
          </a:p>
          <a:p>
            <a:pPr marL="0" indent="0">
              <a:buNone/>
            </a:pPr>
            <a:r>
              <a:rPr lang="sk-SK" sz="2800" dirty="0"/>
              <a:t>Základnou zásadou futbalu je, že rozhodnutia rozhodcov musia byť vždy rešpektované (aj keď sú, alebo sa zdajú byť chybné).</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174615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2400" y="1600200"/>
            <a:ext cx="8839200" cy="5058508"/>
          </a:xfrm>
        </p:spPr>
        <p:txBody>
          <a:bodyPr>
            <a:normAutofit/>
          </a:bodyPr>
          <a:lstStyle/>
          <a:p>
            <a:r>
              <a:rPr lang="sk-SK" dirty="0"/>
              <a:t>IFAB je presvedčený, že </a:t>
            </a:r>
            <a:r>
              <a:rPr lang="sk-SK" b="1" u="sng" dirty="0">
                <a:solidFill>
                  <a:srgbClr val="FF0000"/>
                </a:solidFill>
              </a:rPr>
              <a:t>národné asociácie</a:t>
            </a:r>
            <a:r>
              <a:rPr lang="sk-SK" b="1" dirty="0"/>
              <a:t> </a:t>
            </a:r>
            <a:r>
              <a:rPr lang="sk-SK" dirty="0"/>
              <a:t>by mali mať </a:t>
            </a:r>
            <a:r>
              <a:rPr lang="sk-SK" b="1" dirty="0">
                <a:solidFill>
                  <a:srgbClr val="FF0000"/>
                </a:solidFill>
              </a:rPr>
              <a:t>väčšiu voľnosť </a:t>
            </a:r>
            <a:r>
              <a:rPr lang="sk-SK" b="1" u="sng" dirty="0">
                <a:solidFill>
                  <a:srgbClr val="FF0000"/>
                </a:solidFill>
              </a:rPr>
              <a:t>modifikovať Pravidlá futbalu</a:t>
            </a:r>
            <a:r>
              <a:rPr lang="sk-SK" b="1" u="sng" dirty="0"/>
              <a:t> </a:t>
            </a:r>
            <a:r>
              <a:rPr lang="sk-SK" dirty="0"/>
              <a:t>v ich krajine (nie na najvyššej profesionálnej úrovni), a týmto spôsobom prispievať </a:t>
            </a:r>
            <a:r>
              <a:rPr lang="sk-SK" b="1" dirty="0">
                <a:solidFill>
                  <a:srgbClr val="FF0000"/>
                </a:solidFill>
              </a:rPr>
              <a:t>k rozvoju futbalu</a:t>
            </a:r>
            <a:r>
              <a:rPr lang="sk-SK" b="1" dirty="0"/>
              <a:t> </a:t>
            </a:r>
            <a:r>
              <a:rPr lang="sk-SK" dirty="0"/>
              <a:t>vo svojich krajinách.</a:t>
            </a:r>
          </a:p>
          <a:p>
            <a:r>
              <a:rPr lang="sk-SK" dirty="0"/>
              <a:t>V dôsledku toho, národné asociácie majú teraz možnosť modifikovať </a:t>
            </a:r>
            <a:r>
              <a:rPr lang="sk-SK" b="1" u="sng" dirty="0"/>
              <a:t>niektorú alebo aj všetky nasledujúce oblasti Pravidiel futbalu, za ktoré sú zodpovedné</a:t>
            </a:r>
            <a:r>
              <a:rPr lang="sk-SK" dirty="0"/>
              <a:t>.</a:t>
            </a:r>
          </a:p>
          <a:p>
            <a:pPr marL="0" indent="0">
              <a:buNone/>
            </a:pPr>
            <a:endParaRPr lang="sk-SK" sz="2800" dirty="0"/>
          </a:p>
        </p:txBody>
      </p:sp>
      <p:sp>
        <p:nvSpPr>
          <p:cNvPr id="4" name="Nadpis 3"/>
          <p:cNvSpPr>
            <a:spLocks noGrp="1"/>
          </p:cNvSpPr>
          <p:nvPr>
            <p:ph type="title"/>
          </p:nvPr>
        </p:nvSpPr>
        <p:spPr>
          <a:xfrm>
            <a:off x="1629508" y="274638"/>
            <a:ext cx="7057292" cy="1143000"/>
          </a:xfrm>
        </p:spPr>
        <p:txBody>
          <a:bodyPr>
            <a:normAutofit fontScale="90000"/>
          </a:bodyPr>
          <a:lstStyle/>
          <a:p>
            <a:pPr algn="l"/>
            <a:r>
              <a:rPr lang="sk-SK" sz="4000" dirty="0"/>
              <a:t>Modifikácie zmien PF národnými asociáciami / 1</a:t>
            </a:r>
          </a:p>
        </p:txBody>
      </p:sp>
    </p:spTree>
    <p:extLst>
      <p:ext uri="{BB962C8B-B14F-4D97-AF65-F5344CB8AC3E}">
        <p14:creationId xmlns:p14="http://schemas.microsoft.com/office/powerpoint/2010/main" val="89610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600" b="1" dirty="0"/>
              <a:t>P5 – Disciplinárne opatrenie / 1</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400" u="sng" dirty="0"/>
              <a:t>Pridaný text</a:t>
            </a:r>
            <a:endParaRPr lang="sk-SK" sz="2400" dirty="0"/>
          </a:p>
          <a:p>
            <a:pPr marL="0" indent="0">
              <a:buNone/>
            </a:pPr>
            <a:r>
              <a:rPr lang="sk-SK" sz="2400" b="1" dirty="0"/>
              <a:t>Rozhodca</a:t>
            </a:r>
            <a:r>
              <a:rPr lang="sk-SK" sz="2400" dirty="0"/>
              <a:t> </a:t>
            </a:r>
            <a:r>
              <a:rPr lang="sk-SK" sz="2400" b="1" dirty="0"/>
              <a:t>(...)</a:t>
            </a:r>
          </a:p>
          <a:p>
            <a:pPr marL="0" lvl="0" indent="0">
              <a:buNone/>
            </a:pPr>
            <a:r>
              <a:rPr lang="sk-SK" sz="2400" b="1" dirty="0"/>
              <a:t>Rozhodca má právo udeliť ŽK alebo ČK, .... </a:t>
            </a:r>
            <a:r>
              <a:rPr lang="sk-SK" sz="2800" b="1" u="sng" dirty="0">
                <a:solidFill>
                  <a:srgbClr val="C00000"/>
                </a:solidFill>
              </a:rPr>
              <a:t>Ak to pravidlá súťaže povoľujú, môže dočasne vylúčiť hráča z hry</a:t>
            </a:r>
            <a:r>
              <a:rPr lang="sk-SK" sz="2800" dirty="0"/>
              <a:t> </a:t>
            </a:r>
            <a:r>
              <a:rPr lang="sk-SK" sz="2400" b="1" dirty="0"/>
              <a:t>(...)</a:t>
            </a:r>
          </a:p>
          <a:p>
            <a:pPr marL="0" indent="0">
              <a:buNone/>
            </a:pPr>
            <a:r>
              <a:rPr lang="sk-SK" sz="2400" dirty="0">
                <a:highlight>
                  <a:srgbClr val="FFFF00"/>
                </a:highlight>
              </a:rPr>
              <a:t>(P5, strana 41, odrážka 4)</a:t>
            </a:r>
          </a:p>
          <a:p>
            <a:pPr marL="0" indent="0">
              <a:buNone/>
            </a:pPr>
            <a:endParaRPr lang="sk-SK" sz="2400" dirty="0">
              <a:highlight>
                <a:srgbClr val="FFFF00"/>
              </a:highlight>
            </a:endParaRPr>
          </a:p>
          <a:p>
            <a:pPr marL="0" indent="0">
              <a:buNone/>
            </a:pPr>
            <a:r>
              <a:rPr lang="sk-SK" u="sng" dirty="0"/>
              <a:t>Vysvetlenie</a:t>
            </a:r>
            <a:endParaRPr lang="sk-SK" dirty="0"/>
          </a:p>
          <a:p>
            <a:pPr marL="0" indent="0">
              <a:buNone/>
            </a:pPr>
            <a:r>
              <a:rPr lang="sk-SK" dirty="0"/>
              <a:t>Národné asociácie môžu teraz povoliť dočasné vylúčenia v súťažiach mládeže, veteránov, hendikepovaných hráčov a grassroots futbale.</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267509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P5 – Disciplinárne opatrenie / 2</a:t>
            </a:r>
          </a:p>
        </p:txBody>
      </p:sp>
      <p:sp>
        <p:nvSpPr>
          <p:cNvPr id="3" name="Zástupný symbol obsahu 2"/>
          <p:cNvSpPr>
            <a:spLocks noGrp="1"/>
          </p:cNvSpPr>
          <p:nvPr>
            <p:ph idx="1"/>
          </p:nvPr>
        </p:nvSpPr>
        <p:spPr>
          <a:xfrm>
            <a:off x="164123" y="1512278"/>
            <a:ext cx="8897815" cy="5205046"/>
          </a:xfrm>
        </p:spPr>
        <p:txBody>
          <a:bodyPr>
            <a:normAutofit fontScale="92500" lnSpcReduction="10000"/>
          </a:bodyPr>
          <a:lstStyle/>
          <a:p>
            <a:pPr marL="0" indent="0">
              <a:buNone/>
            </a:pPr>
            <a:r>
              <a:rPr lang="sk-SK" sz="2400" u="sng" dirty="0"/>
              <a:t>Pridaný text</a:t>
            </a:r>
            <a:endParaRPr lang="sk-SK" sz="2400" dirty="0"/>
          </a:p>
          <a:p>
            <a:pPr marL="0" lvl="0" indent="0">
              <a:buNone/>
            </a:pPr>
            <a:r>
              <a:rPr lang="sk-SK" sz="2400" b="1" dirty="0"/>
              <a:t>Rozhodca prijíma opatrenia voči členov realizačného tímu družstva, ktorí sa nesprávajú zodpovedajúcim spôsobom, pričom je oprávnený ich vykázať z technickej zóny a z ohraničeného priestoru. </a:t>
            </a:r>
            <a:r>
              <a:rPr lang="sk-SK" sz="3000" b="1" u="sng" dirty="0">
                <a:solidFill>
                  <a:srgbClr val="C00000"/>
                </a:solidFill>
              </a:rPr>
              <a:t>Ak sa lekár dopustí priestupku na vykázanie z lavičky náhradníkov, nemusí opustiť technickú zónu alebo ohraničený priestor ihriska, ak družstvo nemá k dispozícii ďalšieho zodpovedného člena zdravotného tímu, ktorý by mohol zasiahnuť v prípade potreby lekárskej pomoci hráčovi.</a:t>
            </a:r>
            <a:endParaRPr lang="sk-SK" sz="3000" dirty="0">
              <a:solidFill>
                <a:srgbClr val="C00000"/>
              </a:solidFill>
            </a:endParaRPr>
          </a:p>
          <a:p>
            <a:pPr marL="0" indent="0">
              <a:buNone/>
            </a:pPr>
            <a:r>
              <a:rPr lang="sk-SK" sz="2400" dirty="0">
                <a:highlight>
                  <a:srgbClr val="FFFF00"/>
                </a:highlight>
              </a:rPr>
              <a:t>(P5, strana 41, piata odrážka)</a:t>
            </a:r>
          </a:p>
          <a:p>
            <a:pPr marL="0" indent="0">
              <a:buNone/>
            </a:pPr>
            <a:r>
              <a:rPr lang="sk-SK" sz="2400" u="sng" dirty="0"/>
              <a:t>Vysvetlenie</a:t>
            </a:r>
            <a:endParaRPr lang="sk-SK" sz="2400" dirty="0"/>
          </a:p>
          <a:p>
            <a:pPr marL="0" indent="0">
              <a:buNone/>
            </a:pPr>
            <a:r>
              <a:rPr lang="sk-SK" sz="2400" dirty="0"/>
              <a:t>Členovi zdravotného tímu, ktorý by mal byť vykázaný z technickej zóny za príslušný priestupok, je povolené zostať a ošetriť zraneného hráča, ak tím nemá k dispozícii ďalšieho zodpovedného člena zdravotného tímu.</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1783873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711567"/>
            <a:ext cx="7772400" cy="3200399"/>
          </a:xfrm>
        </p:spPr>
        <p:txBody>
          <a:bodyPr>
            <a:normAutofit/>
          </a:bodyPr>
          <a:lstStyle/>
          <a:p>
            <a:pPr marL="0" lvl="0" indent="0"/>
            <a:r>
              <a:rPr lang="sk-SK" sz="7200" b="1" dirty="0">
                <a:solidFill>
                  <a:srgbClr val="C00000"/>
                </a:solidFill>
                <a:effectLst>
                  <a:outerShdw blurRad="38100" dist="38100" dir="2700000" algn="tl">
                    <a:srgbClr val="000000">
                      <a:alpha val="43137"/>
                    </a:srgbClr>
                  </a:outerShdw>
                </a:effectLst>
              </a:rPr>
              <a:t>PRAVIDLO 7</a:t>
            </a:r>
            <a:br>
              <a:rPr lang="sk-SK" sz="7200" b="1" dirty="0">
                <a:solidFill>
                  <a:srgbClr val="C00000"/>
                </a:solidFill>
                <a:effectLst>
                  <a:outerShdw blurRad="38100" dist="38100" dir="2700000" algn="tl">
                    <a:srgbClr val="000000">
                      <a:alpha val="43137"/>
                    </a:srgbClr>
                  </a:outerShdw>
                </a:effectLst>
              </a:rPr>
            </a:br>
            <a:r>
              <a:rPr lang="sk-SK" sz="7200" b="1" dirty="0">
                <a:solidFill>
                  <a:srgbClr val="0000FF"/>
                </a:solidFill>
                <a:effectLst>
                  <a:outerShdw blurRad="38100" dist="38100" dir="2700000" algn="tl">
                    <a:srgbClr val="000000">
                      <a:alpha val="43137"/>
                    </a:srgbClr>
                  </a:outerShdw>
                </a:effectLst>
              </a:rPr>
              <a:t>HRACÍ ČAS</a:t>
            </a:r>
            <a:endParaRPr lang="en-US" sz="7200" b="1" dirty="0">
              <a:solidFill>
                <a:srgbClr val="0000FF"/>
              </a:solidFill>
              <a:effectLst>
                <a:outerShdw blurRad="38100" dist="38100" dir="2700000" algn="tl">
                  <a:srgbClr val="000000">
                    <a:alpha val="43137"/>
                  </a:srgbClr>
                </a:outerShdw>
              </a:effectLst>
            </a:endParaRPr>
          </a:p>
        </p:txBody>
      </p:sp>
      <p:pic>
        <p:nvPicPr>
          <p:cNvPr id="4" name="Obrázok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7908" y="5848845"/>
            <a:ext cx="2935964" cy="660592"/>
          </a:xfrm>
          <a:prstGeom prst="rect">
            <a:avLst/>
          </a:prstGeom>
        </p:spPr>
      </p:pic>
      <p:pic>
        <p:nvPicPr>
          <p:cNvPr id="5" name="Obrázok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89935" y="676931"/>
            <a:ext cx="1326172" cy="425038"/>
          </a:xfrm>
          <a:prstGeom prst="rect">
            <a:avLst/>
          </a:prstGeom>
        </p:spPr>
      </p:pic>
      <p:pic>
        <p:nvPicPr>
          <p:cNvPr id="6" name="Obrázek 3" descr="C:\Users\hrinak\Pictures\logo konvencia.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884024" y="176035"/>
            <a:ext cx="1426830" cy="142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0672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4000" b="1" dirty="0"/>
              <a:t>P7 – Polčasová prestávka</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400" u="sng" dirty="0"/>
              <a:t>Pridaný text</a:t>
            </a:r>
            <a:endParaRPr lang="sk-SK" sz="2400" dirty="0"/>
          </a:p>
          <a:p>
            <a:pPr marL="0" indent="0">
              <a:buNone/>
            </a:pPr>
            <a:r>
              <a:rPr lang="sk-SK" sz="2800" b="1" dirty="0"/>
              <a:t>Hráči majú právo na prestávku v polčase.  Nemá trvať dlhšie ako 15 minút. </a:t>
            </a:r>
            <a:r>
              <a:rPr lang="sk-SK" sz="2800" b="1" u="sng" dirty="0">
                <a:solidFill>
                  <a:srgbClr val="C00000"/>
                </a:solidFill>
              </a:rPr>
              <a:t>Krátka prestávka na občerstvenie nápojmi je povolená po prvej polovici predĺženého hracieho času pre určenia víťaza stretnutia. </a:t>
            </a:r>
            <a:r>
              <a:rPr lang="sk-SK" sz="2800" dirty="0"/>
              <a:t>....</a:t>
            </a:r>
            <a:endParaRPr lang="sk-SK" sz="2800" dirty="0">
              <a:solidFill>
                <a:srgbClr val="C00000"/>
              </a:solidFill>
            </a:endParaRPr>
          </a:p>
          <a:p>
            <a:pPr marL="0" indent="0">
              <a:buNone/>
            </a:pPr>
            <a:r>
              <a:rPr lang="sk-SK" sz="2400" dirty="0">
                <a:highlight>
                  <a:srgbClr val="FFFF00"/>
                </a:highlight>
              </a:rPr>
              <a:t>(P7, strana 71) </a:t>
            </a:r>
          </a:p>
          <a:p>
            <a:pPr marL="0" indent="0">
              <a:buNone/>
            </a:pPr>
            <a:r>
              <a:rPr lang="sk-SK" sz="2400" u="sng" dirty="0"/>
              <a:t>Vysvetlenie</a:t>
            </a:r>
            <a:endParaRPr lang="sk-SK" sz="2400" dirty="0"/>
          </a:p>
          <a:p>
            <a:pPr marL="0" indent="0">
              <a:buNone/>
            </a:pPr>
            <a:r>
              <a:rPr lang="sk-SK" sz="2400" dirty="0"/>
              <a:t>Zvážiť osoh (prospech) hráčov znamená, že je citlivé umožniť hráčom krátke prerušenie pre občerstvenie sa nápojmi po prvej polovici predĺženia, toto prerušenie nie je určené na účely koučovania družstva (pokyny trénerov).</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352222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711567"/>
            <a:ext cx="7772400" cy="3200399"/>
          </a:xfrm>
        </p:spPr>
        <p:txBody>
          <a:bodyPr>
            <a:normAutofit/>
          </a:bodyPr>
          <a:lstStyle/>
          <a:p>
            <a:pPr marL="0" lvl="0" indent="0"/>
            <a:r>
              <a:rPr lang="sk-SK" sz="5400" b="1" dirty="0">
                <a:solidFill>
                  <a:srgbClr val="C00000"/>
                </a:solidFill>
                <a:effectLst>
                  <a:outerShdw blurRad="38100" dist="38100" dir="2700000" algn="tl">
                    <a:srgbClr val="000000">
                      <a:alpha val="43137"/>
                    </a:srgbClr>
                  </a:outerShdw>
                </a:effectLst>
              </a:rPr>
              <a:t>PRAVIDLO 8</a:t>
            </a:r>
            <a:br>
              <a:rPr lang="sk-SK" sz="5400" b="1" dirty="0">
                <a:solidFill>
                  <a:srgbClr val="0000FF"/>
                </a:solidFill>
                <a:effectLst>
                  <a:outerShdw blurRad="38100" dist="38100" dir="2700000" algn="tl">
                    <a:srgbClr val="000000">
                      <a:alpha val="43137"/>
                    </a:srgbClr>
                  </a:outerShdw>
                </a:effectLst>
              </a:rPr>
            </a:br>
            <a:r>
              <a:rPr lang="sk-SK" sz="5400" b="1" dirty="0">
                <a:solidFill>
                  <a:srgbClr val="0000FF"/>
                </a:solidFill>
                <a:effectLst>
                  <a:outerShdw blurRad="38100" dist="38100" dir="2700000" algn="tl">
                    <a:srgbClr val="000000">
                      <a:alpha val="43137"/>
                    </a:srgbClr>
                  </a:outerShdw>
                </a:effectLst>
              </a:rPr>
              <a:t>ZAČIATOK HRY A NADVÄZOVANIE NA HRU</a:t>
            </a:r>
            <a:endParaRPr lang="en-US" sz="5400" b="1" dirty="0">
              <a:solidFill>
                <a:srgbClr val="0000FF"/>
              </a:solidFill>
              <a:effectLst>
                <a:outerShdw blurRad="38100" dist="38100" dir="2700000" algn="tl">
                  <a:srgbClr val="000000">
                    <a:alpha val="43137"/>
                  </a:srgbClr>
                </a:outerShdw>
              </a:effectLst>
            </a:endParaRPr>
          </a:p>
        </p:txBody>
      </p:sp>
      <p:pic>
        <p:nvPicPr>
          <p:cNvPr id="4" name="Obrázok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7908" y="5848845"/>
            <a:ext cx="2935964" cy="660592"/>
          </a:xfrm>
          <a:prstGeom prst="rect">
            <a:avLst/>
          </a:prstGeom>
        </p:spPr>
      </p:pic>
      <p:pic>
        <p:nvPicPr>
          <p:cNvPr id="5" name="Obrázok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89935" y="676931"/>
            <a:ext cx="1326172" cy="425038"/>
          </a:xfrm>
          <a:prstGeom prst="rect">
            <a:avLst/>
          </a:prstGeom>
        </p:spPr>
      </p:pic>
      <p:pic>
        <p:nvPicPr>
          <p:cNvPr id="6" name="Obrázek 3" descr="C:\Users\hrinak\Pictures\logo konvencia.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884024" y="176035"/>
            <a:ext cx="1426830" cy="142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20609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P8 – Výkop</a:t>
            </a:r>
            <a:br>
              <a:rPr lang="sk-SK" sz="3200" b="1" dirty="0"/>
            </a:br>
            <a:r>
              <a:rPr lang="sk-SK" sz="3200" b="1" dirty="0"/>
              <a:t>         Procedúra, pri všetkých kopoch</a:t>
            </a:r>
          </a:p>
        </p:txBody>
      </p:sp>
      <p:sp>
        <p:nvSpPr>
          <p:cNvPr id="3" name="Zástupný symbol obsahu 2"/>
          <p:cNvSpPr>
            <a:spLocks noGrp="1"/>
          </p:cNvSpPr>
          <p:nvPr>
            <p:ph idx="1"/>
          </p:nvPr>
        </p:nvSpPr>
        <p:spPr>
          <a:xfrm>
            <a:off x="164123" y="1512278"/>
            <a:ext cx="8897815" cy="5205046"/>
          </a:xfrm>
        </p:spPr>
        <p:txBody>
          <a:bodyPr>
            <a:normAutofit fontScale="85000" lnSpcReduction="20000"/>
          </a:bodyPr>
          <a:lstStyle/>
          <a:p>
            <a:pPr marL="0" indent="0">
              <a:buNone/>
            </a:pPr>
            <a:r>
              <a:rPr lang="sk-SK" sz="2400" u="sng" dirty="0"/>
              <a:t>Pridaný text</a:t>
            </a:r>
            <a:endParaRPr lang="sk-SK" sz="2400" dirty="0"/>
          </a:p>
          <a:p>
            <a:pPr marL="0" lvl="0" indent="0">
              <a:buNone/>
            </a:pPr>
            <a:r>
              <a:rPr lang="sk-SK" sz="2400" b="1" dirty="0"/>
              <a:t>Všetci hráči, </a:t>
            </a:r>
            <a:r>
              <a:rPr lang="sk-SK" sz="3000" b="1" u="sng" dirty="0">
                <a:solidFill>
                  <a:srgbClr val="C00000"/>
                </a:solidFill>
              </a:rPr>
              <a:t>okrem hráča vykonávajúceho výkop,</a:t>
            </a:r>
            <a:r>
              <a:rPr lang="sk-SK" sz="3000" b="1" dirty="0">
                <a:solidFill>
                  <a:srgbClr val="C00000"/>
                </a:solidFill>
              </a:rPr>
              <a:t> </a:t>
            </a:r>
            <a:r>
              <a:rPr lang="sk-SK" sz="2400" b="1" dirty="0"/>
              <a:t>musia byť na vlastnej polovici hracej plochy </a:t>
            </a:r>
          </a:p>
          <a:p>
            <a:pPr marL="0" indent="0">
              <a:buNone/>
            </a:pPr>
            <a:r>
              <a:rPr lang="sk-SK" sz="2400" b="1" dirty="0"/>
              <a:t>(...) </a:t>
            </a:r>
          </a:p>
          <a:p>
            <a:pPr marL="0" indent="0">
              <a:buNone/>
            </a:pPr>
            <a:r>
              <a:rPr lang="sk-SK" sz="2400" dirty="0">
                <a:highlight>
                  <a:srgbClr val="FFFF00"/>
                </a:highlight>
              </a:rPr>
              <a:t>(P8, strana 76, prvá odrážka)</a:t>
            </a:r>
          </a:p>
          <a:p>
            <a:pPr marL="0" lvl="0" indent="0">
              <a:buNone/>
            </a:pPr>
            <a:r>
              <a:rPr lang="sk-SK" sz="2400" b="1" dirty="0"/>
              <a:t>Priamo z výkopu môže byť dosiahnutý gól do súperovej bránky. </a:t>
            </a:r>
            <a:r>
              <a:rPr lang="sk-SK" sz="3000" b="1" u="sng" dirty="0">
                <a:solidFill>
                  <a:srgbClr val="C00000"/>
                </a:solidFill>
              </a:rPr>
              <a:t>Ak lopta prejde priamo do bránky družstva, ktoré vykonalo výkop, rozhodca nariadi kop z rohu v prospech družstva súpera.</a:t>
            </a:r>
            <a:endParaRPr lang="sk-SK" sz="3000" dirty="0">
              <a:solidFill>
                <a:srgbClr val="C00000"/>
              </a:solidFill>
            </a:endParaRPr>
          </a:p>
          <a:p>
            <a:pPr marL="0" indent="0">
              <a:buNone/>
            </a:pPr>
            <a:r>
              <a:rPr lang="sk-SK" sz="2400" dirty="0">
                <a:highlight>
                  <a:srgbClr val="FFFF00"/>
                </a:highlight>
              </a:rPr>
              <a:t>(P8. strana 76, šiesta odrážka)</a:t>
            </a:r>
          </a:p>
          <a:p>
            <a:pPr marL="0" indent="0">
              <a:buNone/>
            </a:pPr>
            <a:r>
              <a:rPr lang="sk-SK" sz="2400" u="sng" dirty="0"/>
              <a:t>Vysvetlenie</a:t>
            </a:r>
            <a:endParaRPr lang="sk-SK" sz="2400" dirty="0"/>
          </a:p>
          <a:p>
            <a:pPr marL="0" lvl="0" indent="0">
              <a:buNone/>
            </a:pPr>
            <a:r>
              <a:rPr lang="sk-SK" sz="2400" dirty="0"/>
              <a:t>Nový spôsob vykonania výkopu (lopta zahraná dozadu na vlastnú polovicu hracej plochy) je populárny, ale často hráč vykonávajúci výkop stojí na súperovej polovici hracej plochy, a o tomto vlastne hovorí nové znenie, ktoré toto postavenie hráča vykonávajúceho výkop povoľuje.</a:t>
            </a:r>
          </a:p>
          <a:p>
            <a:pPr marL="0" lvl="0" indent="0">
              <a:buNone/>
            </a:pPr>
            <a:r>
              <a:rPr lang="sk-SK" sz="2400" dirty="0"/>
              <a:t>Ak lopta priamo z výkopu je kopnutá do vlastnej bránky (je dosiahnutý gól), správne nadviazanie na hru je kop z rohu v prospech družstva súpera.</a:t>
            </a:r>
          </a:p>
          <a:p>
            <a:pPr marL="0" indent="0">
              <a:buNone/>
            </a:pPr>
            <a:endParaRPr lang="sk-SK" sz="2800" dirty="0">
              <a:solidFill>
                <a:srgbClr val="C00000"/>
              </a:solidFill>
            </a:endParaRPr>
          </a:p>
          <a:p>
            <a:pPr marL="0" indent="0">
              <a:buNone/>
            </a:pPr>
            <a:endParaRPr lang="sk-SK" dirty="0"/>
          </a:p>
        </p:txBody>
      </p:sp>
    </p:spTree>
    <p:extLst>
      <p:ext uri="{BB962C8B-B14F-4D97-AF65-F5344CB8AC3E}">
        <p14:creationId xmlns:p14="http://schemas.microsoft.com/office/powerpoint/2010/main" val="234044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711567"/>
            <a:ext cx="7772400" cy="3200399"/>
          </a:xfrm>
        </p:spPr>
        <p:txBody>
          <a:bodyPr>
            <a:noAutofit/>
          </a:bodyPr>
          <a:lstStyle/>
          <a:p>
            <a:pPr marL="0" lvl="0" indent="0"/>
            <a:r>
              <a:rPr lang="sk-SK" sz="7200" b="1" dirty="0">
                <a:solidFill>
                  <a:srgbClr val="C00000"/>
                </a:solidFill>
                <a:effectLst>
                  <a:outerShdw blurRad="38100" dist="38100" dir="2700000" algn="tl">
                    <a:srgbClr val="000000">
                      <a:alpha val="43137"/>
                    </a:srgbClr>
                  </a:outerShdw>
                </a:effectLst>
              </a:rPr>
              <a:t>PRAVIDLO 10</a:t>
            </a:r>
            <a:br>
              <a:rPr lang="sk-SK" sz="7200" b="1" dirty="0">
                <a:solidFill>
                  <a:srgbClr val="0000FF"/>
                </a:solidFill>
                <a:effectLst>
                  <a:outerShdw blurRad="38100" dist="38100" dir="2700000" algn="tl">
                    <a:srgbClr val="000000">
                      <a:alpha val="43137"/>
                    </a:srgbClr>
                  </a:outerShdw>
                </a:effectLst>
              </a:rPr>
            </a:br>
            <a:r>
              <a:rPr lang="sk-SK" sz="7200" b="1" dirty="0">
                <a:solidFill>
                  <a:srgbClr val="0000FF"/>
                </a:solidFill>
                <a:effectLst>
                  <a:outerShdw blurRad="38100" dist="38100" dir="2700000" algn="tl">
                    <a:srgbClr val="000000">
                      <a:alpha val="43137"/>
                    </a:srgbClr>
                  </a:outerShdw>
                </a:effectLst>
              </a:rPr>
              <a:t>URČENIE VÝSLEDKU STRETNUTIA</a:t>
            </a:r>
            <a:endParaRPr lang="en-US" sz="7200" b="1" dirty="0">
              <a:solidFill>
                <a:srgbClr val="0000FF"/>
              </a:solidFill>
              <a:effectLst>
                <a:outerShdw blurRad="38100" dist="38100" dir="2700000" algn="tl">
                  <a:srgbClr val="000000">
                    <a:alpha val="43137"/>
                  </a:srgbClr>
                </a:outerShdw>
              </a:effectLst>
            </a:endParaRPr>
          </a:p>
        </p:txBody>
      </p:sp>
      <p:pic>
        <p:nvPicPr>
          <p:cNvPr id="4" name="Obrázok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7908" y="5848845"/>
            <a:ext cx="2935964" cy="660592"/>
          </a:xfrm>
          <a:prstGeom prst="rect">
            <a:avLst/>
          </a:prstGeom>
        </p:spPr>
      </p:pic>
      <p:pic>
        <p:nvPicPr>
          <p:cNvPr id="5" name="Obrázok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89935" y="676931"/>
            <a:ext cx="1326172" cy="425038"/>
          </a:xfrm>
          <a:prstGeom prst="rect">
            <a:avLst/>
          </a:prstGeom>
        </p:spPr>
      </p:pic>
      <p:pic>
        <p:nvPicPr>
          <p:cNvPr id="6" name="Obrázek 3" descr="C:\Users\hrinak\Pictures\logo konvencia.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884024" y="176035"/>
            <a:ext cx="1426830" cy="142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31705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4000" b="1" dirty="0"/>
              <a:t>P10 – Víťaz stretnutia</a:t>
            </a:r>
          </a:p>
        </p:txBody>
      </p:sp>
      <p:sp>
        <p:nvSpPr>
          <p:cNvPr id="3" name="Zástupný symbol obsahu 2"/>
          <p:cNvSpPr>
            <a:spLocks noGrp="1"/>
          </p:cNvSpPr>
          <p:nvPr>
            <p:ph idx="1"/>
          </p:nvPr>
        </p:nvSpPr>
        <p:spPr>
          <a:xfrm>
            <a:off x="164123" y="1512278"/>
            <a:ext cx="8897815" cy="5205046"/>
          </a:xfrm>
        </p:spPr>
        <p:txBody>
          <a:bodyPr>
            <a:normAutofit fontScale="85000" lnSpcReduction="20000"/>
          </a:bodyPr>
          <a:lstStyle/>
          <a:p>
            <a:pPr marL="0" indent="0">
              <a:buNone/>
            </a:pPr>
            <a:r>
              <a:rPr lang="sk-SK" sz="2800" u="sng" dirty="0"/>
              <a:t>Pridaný text</a:t>
            </a:r>
            <a:endParaRPr lang="sk-SK" sz="2800" dirty="0"/>
          </a:p>
          <a:p>
            <a:pPr marL="0" indent="0">
              <a:buNone/>
            </a:pPr>
            <a:r>
              <a:rPr lang="sk-SK" sz="2800" b="1" dirty="0"/>
              <a:t>Ak pravidlá súťaže vyžadujú určenie víťaza po vzájomných stretnutiach odohraných na ihriskách oboch družstiev, potom sa aplikujú schválené kritériá v nasledovnom poradí</a:t>
            </a:r>
          </a:p>
          <a:p>
            <a:r>
              <a:rPr lang="sk-SK" sz="2800" b="1" dirty="0"/>
              <a:t>väčší počet gólov dosiahnutých v stretnutí na ihrisku súpera</a:t>
            </a:r>
          </a:p>
          <a:p>
            <a:r>
              <a:rPr lang="sk-SK" sz="3300" b="1" u="sng" dirty="0">
                <a:solidFill>
                  <a:srgbClr val="C00000"/>
                </a:solidFill>
              </a:rPr>
              <a:t>predĺženie hracieho času o dva rovnaké časové úseky, oba nepresahujúce 15 minút</a:t>
            </a:r>
            <a:endParaRPr lang="sk-SK" sz="3300" dirty="0">
              <a:solidFill>
                <a:srgbClr val="C00000"/>
              </a:solidFill>
            </a:endParaRPr>
          </a:p>
          <a:p>
            <a:r>
              <a:rPr lang="sk-SK" sz="2800" b="1" dirty="0"/>
              <a:t>kopy na bránku zo značky pokutového kopu</a:t>
            </a:r>
          </a:p>
          <a:p>
            <a:pPr marL="0" indent="0">
              <a:buNone/>
            </a:pPr>
            <a:r>
              <a:rPr lang="sk-SK" sz="3300" b="1" u="sng" dirty="0">
                <a:solidFill>
                  <a:srgbClr val="C00000"/>
                </a:solidFill>
              </a:rPr>
              <a:t>Môže byť použitá aj kombinácia vyššie uvedených kritérií.</a:t>
            </a:r>
            <a:endParaRPr lang="sk-SK" sz="3300" dirty="0">
              <a:solidFill>
                <a:srgbClr val="C00000"/>
              </a:solidFill>
            </a:endParaRPr>
          </a:p>
          <a:p>
            <a:pPr marL="0" indent="0">
              <a:buNone/>
            </a:pPr>
            <a:r>
              <a:rPr lang="sk-SK" sz="2800" dirty="0">
                <a:highlight>
                  <a:srgbClr val="FFFF00"/>
                </a:highlight>
              </a:rPr>
              <a:t>(P10, strana 84)</a:t>
            </a:r>
          </a:p>
          <a:p>
            <a:pPr marL="0" indent="0">
              <a:buNone/>
            </a:pPr>
            <a:r>
              <a:rPr lang="sk-SK" sz="2800" u="sng" dirty="0"/>
              <a:t>Vysvetlenie</a:t>
            </a:r>
            <a:endParaRPr lang="sk-SK" sz="2800" dirty="0"/>
          </a:p>
          <a:p>
            <a:pPr marL="0" indent="0">
              <a:buNone/>
            </a:pPr>
            <a:r>
              <a:rPr lang="sk-SK" sz="2800" dirty="0"/>
              <a:t>Pridaný text objasňuje jednak to, že obe polovice predĺženia musia byť rovnako dlhé a nie dlhšie ako 15 minút a tiež to, že je povolená kombinácia kritérií na určenie víťaza, respektíve postupujúceho.</a:t>
            </a:r>
          </a:p>
          <a:p>
            <a:pPr marL="0" indent="0">
              <a:buNone/>
            </a:pPr>
            <a:endParaRPr lang="sk-SK" sz="2800" dirty="0">
              <a:solidFill>
                <a:srgbClr val="C00000"/>
              </a:solidFill>
            </a:endParaRPr>
          </a:p>
        </p:txBody>
      </p:sp>
    </p:spTree>
    <p:extLst>
      <p:ext uri="{BB962C8B-B14F-4D97-AF65-F5344CB8AC3E}">
        <p14:creationId xmlns:p14="http://schemas.microsoft.com/office/powerpoint/2010/main" val="198560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P10 – Kopy na bránku zo značky PK / 1</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400" b="1" i="1" dirty="0"/>
              <a:t>Procedúra</a:t>
            </a:r>
          </a:p>
          <a:p>
            <a:pPr marL="0" indent="0">
              <a:buNone/>
            </a:pPr>
            <a:r>
              <a:rPr lang="sk-SK" sz="2400" b="1" dirty="0"/>
              <a:t>Pred začiatkom vykonávania kopov na bránku zo značky PK</a:t>
            </a:r>
            <a:endParaRPr lang="sk-SK" sz="2400" dirty="0"/>
          </a:p>
          <a:p>
            <a:pPr marL="0" indent="0">
              <a:buNone/>
            </a:pPr>
            <a:r>
              <a:rPr lang="sk-SK" sz="2400" u="sng" dirty="0"/>
              <a:t>Nový text</a:t>
            </a:r>
            <a:endParaRPr lang="sk-SK" sz="2400" dirty="0"/>
          </a:p>
          <a:p>
            <a:pPr marL="0" lvl="0" indent="0">
              <a:buNone/>
            </a:pPr>
            <a:r>
              <a:rPr lang="sk-SK" sz="2400" b="1" dirty="0"/>
              <a:t>.... s výnimkou náhradníka, ktorý vystrieda brankára, </a:t>
            </a:r>
            <a:r>
              <a:rPr lang="sk-SK" sz="2800" b="1" u="sng" dirty="0">
                <a:solidFill>
                  <a:srgbClr val="C00000"/>
                </a:solidFill>
              </a:rPr>
              <a:t>ktorý nie je schopný pokračovať</a:t>
            </a:r>
            <a:r>
              <a:rPr lang="sk-SK" sz="2400" dirty="0">
                <a:solidFill>
                  <a:srgbClr val="C00000"/>
                </a:solidFill>
              </a:rPr>
              <a:t> </a:t>
            </a:r>
            <a:r>
              <a:rPr lang="sk-SK" sz="2400" b="1" dirty="0"/>
              <a:t>v procedúre, kopy na bránku môžu vykonávať iba hráči, ktorí v okamihu skončenia stretnutia boli na HP alebo dočasne mimo nej, napríklad z dôvodov ošetrovania, úpravy výstroja a podobne</a:t>
            </a:r>
          </a:p>
          <a:p>
            <a:pPr marL="0" lvl="0" indent="0">
              <a:buNone/>
            </a:pPr>
            <a:r>
              <a:rPr lang="sk-SK" sz="2400" b="1" dirty="0"/>
              <a:t>(....)</a:t>
            </a:r>
          </a:p>
          <a:p>
            <a:pPr marL="0" indent="0">
              <a:buNone/>
            </a:pPr>
            <a:r>
              <a:rPr lang="sk-SK" sz="2400" dirty="0">
                <a:highlight>
                  <a:srgbClr val="FFFF00"/>
                </a:highlight>
              </a:rPr>
              <a:t>(P10, strana 85, prvá odrážka hore)</a:t>
            </a:r>
          </a:p>
          <a:p>
            <a:pPr marL="0" indent="0">
              <a:buNone/>
            </a:pPr>
            <a:r>
              <a:rPr lang="sk-SK" sz="2400" u="sng" dirty="0"/>
              <a:t>Vysvetlenie</a:t>
            </a:r>
            <a:endParaRPr lang="sk-SK" sz="2400" dirty="0"/>
          </a:p>
          <a:p>
            <a:pPr marL="0" indent="0">
              <a:buNone/>
            </a:pPr>
            <a:r>
              <a:rPr lang="sk-SK" sz="2400" dirty="0"/>
              <a:t>Zmenené znenie je teraz rovnaké ako v inej časti Pravidla 10.</a:t>
            </a:r>
          </a:p>
          <a:p>
            <a:pPr marL="0" indent="0">
              <a:buNone/>
            </a:pPr>
            <a:endParaRPr lang="sk-SK" sz="2800" dirty="0">
              <a:solidFill>
                <a:srgbClr val="C00000"/>
              </a:solidFill>
            </a:endParaRPr>
          </a:p>
        </p:txBody>
      </p:sp>
    </p:spTree>
    <p:extLst>
      <p:ext uri="{BB962C8B-B14F-4D97-AF65-F5344CB8AC3E}">
        <p14:creationId xmlns:p14="http://schemas.microsoft.com/office/powerpoint/2010/main" val="1220784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P10 – Kopy na bránku zo značky PK / 2</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400" b="1" dirty="0"/>
              <a:t>Procedúra</a:t>
            </a:r>
          </a:p>
          <a:p>
            <a:pPr marL="0" indent="0">
              <a:buNone/>
            </a:pPr>
            <a:r>
              <a:rPr lang="sk-SK" sz="2400" b="1" dirty="0"/>
              <a:t>Pred začiatkom vykonávania kopov na bránku</a:t>
            </a:r>
            <a:endParaRPr lang="sk-SK" sz="2400" dirty="0"/>
          </a:p>
          <a:p>
            <a:pPr marL="0" indent="0">
              <a:buNone/>
            </a:pPr>
            <a:r>
              <a:rPr lang="sk-SK" sz="2400" u="sng" dirty="0"/>
              <a:t>Nový text</a:t>
            </a:r>
            <a:endParaRPr lang="sk-SK" sz="2400" dirty="0"/>
          </a:p>
          <a:p>
            <a:pPr marL="0" lvl="0" indent="0">
              <a:buNone/>
            </a:pPr>
            <a:r>
              <a:rPr lang="sk-SK" sz="2400" b="1" dirty="0"/>
              <a:t>brankár, ktorý nie je schopný pokračovať pred alebo v priebehu vykonávania kopov, môže byť vystriedaný </a:t>
            </a:r>
            <a:r>
              <a:rPr lang="sk-SK" sz="2800" b="1" u="sng" dirty="0">
                <a:solidFill>
                  <a:srgbClr val="C00000"/>
                </a:solidFill>
              </a:rPr>
              <a:t>hráčom, ktorý bol vyradený z procedúry kvôli vyrovnaniu počtu hráčov, alebo náhradníkom uvedeným v zápise o stretnutí, ak družstvo nevyužilo povolený počet striedaní v priebehu stretnutia</a:t>
            </a:r>
            <a:r>
              <a:rPr lang="sk-SK" sz="2400" b="1" dirty="0"/>
              <a:t>.</a:t>
            </a:r>
            <a:r>
              <a:rPr lang="sk-SK" sz="2400" dirty="0"/>
              <a:t> </a:t>
            </a:r>
            <a:r>
              <a:rPr lang="sk-SK" sz="2400" b="1" dirty="0"/>
              <a:t>Vystriedaný brankár je ale vyradený z účasti na vykonávaní kopov na bránku zo značky pokutového kopu a teda nemôže kop vykonať.</a:t>
            </a:r>
          </a:p>
          <a:p>
            <a:pPr marL="0" indent="0">
              <a:buNone/>
            </a:pPr>
            <a:r>
              <a:rPr lang="sk-SK" sz="2600" dirty="0">
                <a:highlight>
                  <a:srgbClr val="FFFF00"/>
                </a:highlight>
              </a:rPr>
              <a:t>(P10, strana 85, štvrtá odrážka od vrchu)</a:t>
            </a:r>
          </a:p>
        </p:txBody>
      </p:sp>
    </p:spTree>
    <p:extLst>
      <p:ext uri="{BB962C8B-B14F-4D97-AF65-F5344CB8AC3E}">
        <p14:creationId xmlns:p14="http://schemas.microsoft.com/office/powerpoint/2010/main" val="339487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2400" y="1600200"/>
            <a:ext cx="8839200" cy="5058508"/>
          </a:xfrm>
        </p:spPr>
        <p:txBody>
          <a:bodyPr>
            <a:normAutofit fontScale="92500" lnSpcReduction="10000"/>
          </a:bodyPr>
          <a:lstStyle/>
          <a:p>
            <a:pPr marL="0" indent="0">
              <a:buNone/>
            </a:pPr>
            <a:r>
              <a:rPr lang="sk-SK" sz="2800" b="1" i="1" dirty="0">
                <a:solidFill>
                  <a:srgbClr val="FF0000"/>
                </a:solidFill>
              </a:rPr>
              <a:t>Pre mládež, veteránov, hendikepovaných a grassroots futbal (to znamená pre najnižšie úrovne)</a:t>
            </a:r>
            <a:endParaRPr lang="sk-SK" sz="2800" b="1" i="1" dirty="0"/>
          </a:p>
          <a:p>
            <a:pPr lvl="0"/>
            <a:r>
              <a:rPr lang="sk-SK" sz="2800" dirty="0"/>
              <a:t>rozmery hracej plochy</a:t>
            </a:r>
          </a:p>
          <a:p>
            <a:pPr lvl="0"/>
            <a:r>
              <a:rPr lang="sk-SK" sz="2800" dirty="0"/>
              <a:t>vlastnosti, hmotnosť a materiál lopty</a:t>
            </a:r>
          </a:p>
          <a:p>
            <a:pPr lvl="0"/>
            <a:r>
              <a:rPr lang="sk-SK" sz="2800" dirty="0"/>
              <a:t>rozmery bránok</a:t>
            </a:r>
          </a:p>
          <a:p>
            <a:pPr lvl="0"/>
            <a:r>
              <a:rPr lang="sk-SK" sz="2800" dirty="0"/>
              <a:t>hrací čas dvoch rovnakých polovíc hry, prípadne dvoch rovnakých polovíc predĺženého hracieho času na určenia víťaza, respektíve postupujúceho</a:t>
            </a:r>
          </a:p>
          <a:p>
            <a:pPr lvl="0"/>
            <a:r>
              <a:rPr lang="sk-SK" sz="2800" dirty="0"/>
              <a:t>využívanie návratu vystriedaných hráčov na hraciu plochu v priebehu stretnutia</a:t>
            </a:r>
          </a:p>
          <a:p>
            <a:pPr lvl="0"/>
            <a:r>
              <a:rPr lang="sk-SK" sz="2800" dirty="0"/>
              <a:t>využívanie dočasného vylúčenia z hry pre niektoré alebo všetky napomínania.</a:t>
            </a:r>
          </a:p>
          <a:p>
            <a:pPr marL="0" indent="0">
              <a:buNone/>
            </a:pPr>
            <a:endParaRPr lang="sk-SK" sz="2800" dirty="0"/>
          </a:p>
        </p:txBody>
      </p:sp>
      <p:sp>
        <p:nvSpPr>
          <p:cNvPr id="4" name="Nadpis 3"/>
          <p:cNvSpPr>
            <a:spLocks noGrp="1"/>
          </p:cNvSpPr>
          <p:nvPr>
            <p:ph type="title"/>
          </p:nvPr>
        </p:nvSpPr>
        <p:spPr>
          <a:xfrm>
            <a:off x="1629508" y="274638"/>
            <a:ext cx="7057292" cy="1143000"/>
          </a:xfrm>
        </p:spPr>
        <p:txBody>
          <a:bodyPr>
            <a:normAutofit fontScale="90000"/>
          </a:bodyPr>
          <a:lstStyle/>
          <a:p>
            <a:pPr algn="l"/>
            <a:r>
              <a:rPr lang="sk-SK" sz="4000" dirty="0"/>
              <a:t>Modifikácie zmien PF národnými asociáciami / 2</a:t>
            </a:r>
          </a:p>
        </p:txBody>
      </p:sp>
    </p:spTree>
    <p:extLst>
      <p:ext uri="{BB962C8B-B14F-4D97-AF65-F5344CB8AC3E}">
        <p14:creationId xmlns:p14="http://schemas.microsoft.com/office/powerpoint/2010/main" val="214325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P10 – Kopy na bránku zo značky PK / 3</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400" dirty="0"/>
              <a:t> </a:t>
            </a:r>
            <a:r>
              <a:rPr lang="sk-SK" u="sng" dirty="0"/>
              <a:t>Vysvetlenie</a:t>
            </a:r>
            <a:endParaRPr lang="sk-SK" dirty="0"/>
          </a:p>
          <a:p>
            <a:pPr marL="0" indent="0">
              <a:buNone/>
            </a:pPr>
            <a:r>
              <a:rPr lang="sk-SK" dirty="0"/>
              <a:t>Nový text objasňuje, že</a:t>
            </a:r>
          </a:p>
          <a:p>
            <a:pPr lvl="0"/>
            <a:r>
              <a:rPr lang="sk-SK" dirty="0"/>
              <a:t>hráč, ktorý bol vyradený kvôli vyrovnaniu počtu hráčov, smie vystriedať brankára iba vtedy, ak tím nevyužil povolený počet striedaní v priebehu stretnutia</a:t>
            </a:r>
          </a:p>
          <a:p>
            <a:pPr lvl="0"/>
            <a:r>
              <a:rPr lang="sk-SK" dirty="0"/>
              <a:t>Vystriedaný brankár sa už nemôže zapojiť do vykonávania kopov na bránku zo značky pokutového kopu, nemôže kop vykonať.</a:t>
            </a:r>
          </a:p>
          <a:p>
            <a:pPr marL="0" indent="0">
              <a:buNone/>
            </a:pPr>
            <a:endParaRPr lang="sk-SK" sz="2800" dirty="0">
              <a:solidFill>
                <a:srgbClr val="C00000"/>
              </a:solidFill>
            </a:endParaRPr>
          </a:p>
        </p:txBody>
      </p:sp>
    </p:spTree>
    <p:extLst>
      <p:ext uri="{BB962C8B-B14F-4D97-AF65-F5344CB8AC3E}">
        <p14:creationId xmlns:p14="http://schemas.microsoft.com/office/powerpoint/2010/main" val="27385580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P10 – Kopy na bránku zo značky PK / 4</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400" b="1" dirty="0"/>
              <a:t>Počas vykonávania kopov na bránku zo značky PK</a:t>
            </a:r>
            <a:endParaRPr lang="sk-SK" sz="2400" dirty="0"/>
          </a:p>
          <a:p>
            <a:pPr marL="0" indent="0">
              <a:buNone/>
            </a:pPr>
            <a:r>
              <a:rPr lang="sk-SK" sz="2400" u="sng" dirty="0"/>
              <a:t>Pridaný text</a:t>
            </a:r>
            <a:endParaRPr lang="sk-SK" sz="2400" dirty="0"/>
          </a:p>
          <a:p>
            <a:r>
              <a:rPr lang="sk-SK" sz="2400" b="1" dirty="0"/>
              <a:t>je akcia kopu skončená, keď už lopta nie je v pohybe, zastaví sa, alebo opustí hraciu plochu, alebo rozhodca preruší hru pre akýkoľvek </a:t>
            </a:r>
            <a:r>
              <a:rPr lang="sk-SK" sz="2800" b="1" u="sng" dirty="0">
                <a:solidFill>
                  <a:srgbClr val="C00000"/>
                </a:solidFill>
              </a:rPr>
              <a:t>priestupok. Vykonávateľ kopu na bránku zo značky pokutového kopu nesmie s loptou zahrať druhýkrát.</a:t>
            </a:r>
            <a:endParaRPr lang="sk-SK" sz="2800" dirty="0">
              <a:solidFill>
                <a:srgbClr val="C00000"/>
              </a:solidFill>
            </a:endParaRPr>
          </a:p>
          <a:p>
            <a:pPr marL="0" indent="0">
              <a:buNone/>
            </a:pPr>
            <a:r>
              <a:rPr lang="sk-SK" sz="2400" dirty="0">
                <a:highlight>
                  <a:srgbClr val="FFFF00"/>
                </a:highlight>
              </a:rPr>
              <a:t>(P10, strany 85, štvrtá odrážka odspodu)</a:t>
            </a:r>
            <a:endParaRPr lang="sk-SK" sz="2400" dirty="0"/>
          </a:p>
          <a:p>
            <a:pPr marL="0" indent="0">
              <a:buNone/>
            </a:pPr>
            <a:r>
              <a:rPr lang="sk-SK" sz="2800" u="sng" dirty="0"/>
              <a:t>Vysvetlenie</a:t>
            </a:r>
            <a:r>
              <a:rPr lang="sk-SK" sz="2800" dirty="0"/>
              <a:t> </a:t>
            </a:r>
          </a:p>
          <a:p>
            <a:pPr marL="0" indent="0">
              <a:buNone/>
            </a:pPr>
            <a:r>
              <a:rPr lang="sk-SK" sz="2800" dirty="0"/>
              <a:t>Objasňuje, že vykonávateľ kopu na bránku nesmie s loptou zahrať druhýkrát</a:t>
            </a:r>
            <a:endParaRPr lang="sk-SK" sz="2800" dirty="0">
              <a:solidFill>
                <a:srgbClr val="C00000"/>
              </a:solidFill>
            </a:endParaRPr>
          </a:p>
        </p:txBody>
      </p:sp>
    </p:spTree>
    <p:extLst>
      <p:ext uri="{BB962C8B-B14F-4D97-AF65-F5344CB8AC3E}">
        <p14:creationId xmlns:p14="http://schemas.microsoft.com/office/powerpoint/2010/main" val="81229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P10 – Kopy na bránku zo značky PK / 5</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800" b="1" dirty="0"/>
              <a:t>Počas vykonávania kopov na bránku zo značky PK</a:t>
            </a:r>
            <a:endParaRPr lang="sk-SK" sz="2800" dirty="0"/>
          </a:p>
          <a:p>
            <a:pPr marL="0" indent="0">
              <a:buNone/>
            </a:pPr>
            <a:r>
              <a:rPr lang="sk-SK" sz="2400" u="sng" dirty="0"/>
              <a:t>Pridaný text</a:t>
            </a:r>
            <a:endParaRPr lang="sk-SK" sz="2400" dirty="0"/>
          </a:p>
          <a:p>
            <a:r>
              <a:rPr lang="sk-SK" b="1" u="sng" dirty="0">
                <a:solidFill>
                  <a:srgbClr val="C00000"/>
                </a:solidFill>
              </a:rPr>
              <a:t>sa ak brankár dopustí priestupku, v dôsledku ktorého sa kop opakuje, rozhodca ho musí napomenúť</a:t>
            </a:r>
            <a:endParaRPr lang="sk-SK" sz="2800" dirty="0">
              <a:solidFill>
                <a:srgbClr val="C00000"/>
              </a:solidFill>
            </a:endParaRPr>
          </a:p>
          <a:p>
            <a:pPr marL="0" indent="0">
              <a:buNone/>
            </a:pPr>
            <a:r>
              <a:rPr lang="sk-SK" sz="2400" dirty="0">
                <a:highlight>
                  <a:srgbClr val="FFFF00"/>
                </a:highlight>
              </a:rPr>
              <a:t>(P10, strana 85, druhá odrážka odspodu)</a:t>
            </a:r>
            <a:endParaRPr lang="sk-SK" sz="2400" dirty="0"/>
          </a:p>
          <a:p>
            <a:pPr marL="0" indent="0">
              <a:buNone/>
            </a:pPr>
            <a:r>
              <a:rPr lang="sk-SK" u="sng" dirty="0"/>
              <a:t>Vysvetlenie</a:t>
            </a:r>
            <a:r>
              <a:rPr lang="sk-SK" dirty="0"/>
              <a:t> </a:t>
            </a:r>
          </a:p>
          <a:p>
            <a:pPr marL="0" indent="0">
              <a:buNone/>
            </a:pPr>
            <a:r>
              <a:rPr lang="sk-SK" dirty="0"/>
              <a:t>Objasňuje, že ak sa brankár dopustí priestupku, ktorý má za následok opakovanie kopu, musí byť napomenutý ŽK.</a:t>
            </a:r>
          </a:p>
        </p:txBody>
      </p:sp>
    </p:spTree>
    <p:extLst>
      <p:ext uri="{BB962C8B-B14F-4D97-AF65-F5344CB8AC3E}">
        <p14:creationId xmlns:p14="http://schemas.microsoft.com/office/powerpoint/2010/main" val="419952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P10 – Kopy na bránku zo značky PK / 6</a:t>
            </a:r>
          </a:p>
        </p:txBody>
      </p:sp>
      <p:sp>
        <p:nvSpPr>
          <p:cNvPr id="3" name="Zástupný symbol obsahu 2"/>
          <p:cNvSpPr>
            <a:spLocks noGrp="1"/>
          </p:cNvSpPr>
          <p:nvPr>
            <p:ph idx="1"/>
          </p:nvPr>
        </p:nvSpPr>
        <p:spPr>
          <a:xfrm>
            <a:off x="164123" y="1512278"/>
            <a:ext cx="8897815" cy="5205046"/>
          </a:xfrm>
        </p:spPr>
        <p:txBody>
          <a:bodyPr>
            <a:normAutofit fontScale="92500" lnSpcReduction="10000"/>
          </a:bodyPr>
          <a:lstStyle/>
          <a:p>
            <a:pPr marL="0" indent="0">
              <a:buNone/>
            </a:pPr>
            <a:r>
              <a:rPr lang="sk-SK" sz="3000" b="1" dirty="0"/>
              <a:t>Počas vykonávania kopov na bránku zo značky</a:t>
            </a:r>
            <a:r>
              <a:rPr lang="sk-SK" sz="2400" b="1" dirty="0"/>
              <a:t> </a:t>
            </a:r>
            <a:r>
              <a:rPr lang="sk-SK" sz="3000" b="1" dirty="0"/>
              <a:t>PK</a:t>
            </a:r>
            <a:endParaRPr lang="sk-SK" sz="2400" dirty="0"/>
          </a:p>
          <a:p>
            <a:pPr marL="0" indent="0">
              <a:buNone/>
            </a:pPr>
            <a:r>
              <a:rPr lang="sk-SK" sz="2400" u="sng" dirty="0"/>
              <a:t>Pridaný text</a:t>
            </a:r>
            <a:endParaRPr lang="sk-SK" sz="2400" dirty="0"/>
          </a:p>
          <a:p>
            <a:r>
              <a:rPr lang="sk-SK" sz="3000" b="1" u="sng" dirty="0">
                <a:solidFill>
                  <a:srgbClr val="C00000"/>
                </a:solidFill>
              </a:rPr>
              <a:t>sa hráč, ktorý vykonáva kop na bránku dopustí priestupku potom, keď dal rozhodca signál na jeho vykonanie, tento kop sa považuje za stratený, prepadnutý a vykonávateľ kopu bude napomenutý</a:t>
            </a:r>
            <a:endParaRPr lang="sk-SK" sz="3000" dirty="0">
              <a:solidFill>
                <a:srgbClr val="C00000"/>
              </a:solidFill>
            </a:endParaRPr>
          </a:p>
          <a:p>
            <a:pPr marL="0" indent="0">
              <a:buNone/>
            </a:pPr>
            <a:r>
              <a:rPr lang="sk-SK" sz="2400" dirty="0">
                <a:highlight>
                  <a:srgbClr val="FFFF00"/>
                </a:highlight>
              </a:rPr>
              <a:t>(P10, strana 85, posledná odrážka dolu)</a:t>
            </a:r>
            <a:endParaRPr lang="sk-SK" sz="2400" dirty="0"/>
          </a:p>
          <a:p>
            <a:pPr marL="0" indent="0">
              <a:buNone/>
            </a:pPr>
            <a:r>
              <a:rPr lang="sk-SK" sz="2800" u="sng" dirty="0"/>
              <a:t>Vysvetlenie</a:t>
            </a:r>
            <a:endParaRPr lang="sk-SK" sz="2800" dirty="0"/>
          </a:p>
          <a:p>
            <a:pPr marL="0" indent="0">
              <a:buNone/>
            </a:pPr>
            <a:r>
              <a:rPr lang="sk-SK" sz="2800" dirty="0"/>
              <a:t>Objasňuje to, že keď hráč, ktorý vykonáva kop na bránku zo značky pokutového kopu sa dopustí priestupku po signály rozhodcu na jeho vykonanie, stráca možnosť ho vykonať a považuje sa za stratený (hráč stratil možnosť ho vykonať), neopakuje sa.</a:t>
            </a:r>
          </a:p>
        </p:txBody>
      </p:sp>
    </p:spTree>
    <p:extLst>
      <p:ext uri="{BB962C8B-B14F-4D97-AF65-F5344CB8AC3E}">
        <p14:creationId xmlns:p14="http://schemas.microsoft.com/office/powerpoint/2010/main" val="2134587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P10 – Kopy na bránku zo značky PK / 7</a:t>
            </a:r>
          </a:p>
        </p:txBody>
      </p:sp>
      <p:sp>
        <p:nvSpPr>
          <p:cNvPr id="3" name="Zástupný symbol obsahu 2"/>
          <p:cNvSpPr>
            <a:spLocks noGrp="1"/>
          </p:cNvSpPr>
          <p:nvPr>
            <p:ph idx="1"/>
          </p:nvPr>
        </p:nvSpPr>
        <p:spPr>
          <a:xfrm>
            <a:off x="164123" y="1512278"/>
            <a:ext cx="8897815" cy="5205046"/>
          </a:xfrm>
        </p:spPr>
        <p:txBody>
          <a:bodyPr>
            <a:normAutofit fontScale="92500"/>
          </a:bodyPr>
          <a:lstStyle/>
          <a:p>
            <a:pPr marL="0" indent="0">
              <a:buNone/>
            </a:pPr>
            <a:r>
              <a:rPr lang="sk-SK" sz="3000" b="1" dirty="0"/>
              <a:t>Počas vykonávania kopov na bránku zo značky PK</a:t>
            </a:r>
            <a:endParaRPr lang="sk-SK" sz="3000" dirty="0"/>
          </a:p>
          <a:p>
            <a:pPr marL="0" indent="0">
              <a:buNone/>
            </a:pPr>
            <a:r>
              <a:rPr lang="sk-SK" sz="2400" u="sng" dirty="0"/>
              <a:t>Pridaný text</a:t>
            </a:r>
            <a:endParaRPr lang="sk-SK" sz="2400" dirty="0"/>
          </a:p>
          <a:p>
            <a:pPr>
              <a:buFont typeface="Wingdings" panose="05000000000000000000" pitchFamily="2" charset="2"/>
              <a:buChar char="§"/>
            </a:pPr>
            <a:r>
              <a:rPr lang="sk-SK" sz="2800" b="1" u="sng" dirty="0">
                <a:solidFill>
                  <a:srgbClr val="C00000"/>
                </a:solidFill>
              </a:rPr>
              <a:t>obaja, brankár a hráč, ktorý vykonáva kop, sa dopustia priestupku v rovnakom čase</a:t>
            </a:r>
            <a:endParaRPr lang="sk-SK" sz="2800" dirty="0">
              <a:solidFill>
                <a:srgbClr val="C00000"/>
              </a:solidFill>
            </a:endParaRPr>
          </a:p>
          <a:p>
            <a:pPr marL="0" lvl="0" indent="0">
              <a:buNone/>
            </a:pPr>
            <a:r>
              <a:rPr lang="sk-SK" sz="2800" b="1" dirty="0">
                <a:solidFill>
                  <a:srgbClr val="C00000"/>
                </a:solidFill>
              </a:rPr>
              <a:t>     - </a:t>
            </a:r>
            <a:r>
              <a:rPr lang="sk-SK" sz="2800" b="1" u="sng" dirty="0">
                <a:solidFill>
                  <a:srgbClr val="C00000"/>
                </a:solidFill>
              </a:rPr>
              <a:t>a nebol dosiahnutý gól , kop na bránku zo značky</a:t>
            </a:r>
          </a:p>
          <a:p>
            <a:pPr marL="0" lvl="0" indent="0">
              <a:buNone/>
            </a:pPr>
            <a:r>
              <a:rPr lang="sk-SK" sz="2800" b="1" dirty="0">
                <a:solidFill>
                  <a:srgbClr val="C00000"/>
                </a:solidFill>
              </a:rPr>
              <a:t>       </a:t>
            </a:r>
            <a:r>
              <a:rPr lang="sk-SK" sz="2800" b="1" u="sng" dirty="0">
                <a:solidFill>
                  <a:srgbClr val="C00000"/>
                </a:solidFill>
              </a:rPr>
              <a:t>pokutového kopu sa opakuje a obaja hráči budú</a:t>
            </a:r>
          </a:p>
          <a:p>
            <a:pPr marL="0" lvl="0" indent="0">
              <a:buNone/>
            </a:pPr>
            <a:r>
              <a:rPr lang="sk-SK" sz="2800" b="1" dirty="0">
                <a:solidFill>
                  <a:srgbClr val="C00000"/>
                </a:solidFill>
              </a:rPr>
              <a:t>       </a:t>
            </a:r>
            <a:r>
              <a:rPr lang="sk-SK" sz="2800" b="1" u="sng" dirty="0">
                <a:solidFill>
                  <a:srgbClr val="C00000"/>
                </a:solidFill>
              </a:rPr>
              <a:t>napomenutí, </a:t>
            </a:r>
            <a:endParaRPr lang="sk-SK" sz="2800" dirty="0">
              <a:solidFill>
                <a:srgbClr val="C00000"/>
              </a:solidFill>
            </a:endParaRPr>
          </a:p>
          <a:p>
            <a:pPr marL="0" lvl="0" indent="0">
              <a:buNone/>
            </a:pPr>
            <a:r>
              <a:rPr lang="sk-SK" sz="2800" b="1" dirty="0">
                <a:solidFill>
                  <a:srgbClr val="C00000"/>
                </a:solidFill>
              </a:rPr>
              <a:t>     - </a:t>
            </a:r>
            <a:r>
              <a:rPr lang="sk-SK" sz="2800" b="1" u="sng" dirty="0">
                <a:solidFill>
                  <a:srgbClr val="C00000"/>
                </a:solidFill>
              </a:rPr>
              <a:t>a bol dosiahnutý gól, rozhodca ho neuzná, kop sa považuje</a:t>
            </a:r>
          </a:p>
          <a:p>
            <a:pPr marL="0" lvl="0" indent="0">
              <a:buNone/>
            </a:pPr>
            <a:r>
              <a:rPr lang="sk-SK" sz="2800" b="1" dirty="0">
                <a:solidFill>
                  <a:srgbClr val="C00000"/>
                </a:solidFill>
              </a:rPr>
              <a:t>       </a:t>
            </a:r>
            <a:r>
              <a:rPr lang="sk-SK" sz="2800" b="1" u="sng" dirty="0">
                <a:solidFill>
                  <a:srgbClr val="C00000"/>
                </a:solidFill>
              </a:rPr>
              <a:t>za stratený, prepadnutý a hráč, ktorý ho vykonal kop bude</a:t>
            </a:r>
          </a:p>
          <a:p>
            <a:pPr marL="0" lvl="0" indent="0">
              <a:buNone/>
            </a:pPr>
            <a:r>
              <a:rPr lang="sk-SK" sz="2800" b="1" dirty="0">
                <a:solidFill>
                  <a:srgbClr val="C00000"/>
                </a:solidFill>
              </a:rPr>
              <a:t>       </a:t>
            </a:r>
            <a:r>
              <a:rPr lang="sk-SK" sz="2800" b="1" u="sng" dirty="0">
                <a:solidFill>
                  <a:srgbClr val="C00000"/>
                </a:solidFill>
              </a:rPr>
              <a:t>napomenutý.</a:t>
            </a:r>
            <a:endParaRPr lang="sk-SK" sz="2800" dirty="0">
              <a:solidFill>
                <a:srgbClr val="C00000"/>
              </a:solidFill>
            </a:endParaRPr>
          </a:p>
          <a:p>
            <a:pPr marL="0" indent="0">
              <a:buNone/>
            </a:pPr>
            <a:r>
              <a:rPr lang="sk-SK" sz="2400" b="1" dirty="0"/>
              <a:t> </a:t>
            </a:r>
            <a:r>
              <a:rPr lang="sk-SK" sz="2400" dirty="0">
                <a:highlight>
                  <a:srgbClr val="FFFF00"/>
                </a:highlight>
              </a:rPr>
              <a:t>(P10, strana 86, prvá odrážka hore)</a:t>
            </a:r>
          </a:p>
        </p:txBody>
      </p:sp>
    </p:spTree>
    <p:extLst>
      <p:ext uri="{BB962C8B-B14F-4D97-AF65-F5344CB8AC3E}">
        <p14:creationId xmlns:p14="http://schemas.microsoft.com/office/powerpoint/2010/main" val="12597961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3200" b="1" dirty="0"/>
              <a:t>P10 – Kopy na bránku zo značky PK / 8</a:t>
            </a:r>
          </a:p>
        </p:txBody>
      </p:sp>
      <p:sp>
        <p:nvSpPr>
          <p:cNvPr id="3" name="Zástupný symbol obsahu 2"/>
          <p:cNvSpPr>
            <a:spLocks noGrp="1"/>
          </p:cNvSpPr>
          <p:nvPr>
            <p:ph idx="1"/>
          </p:nvPr>
        </p:nvSpPr>
        <p:spPr>
          <a:xfrm>
            <a:off x="164123" y="1512278"/>
            <a:ext cx="8897815" cy="5205046"/>
          </a:xfrm>
        </p:spPr>
        <p:txBody>
          <a:bodyPr>
            <a:normAutofit lnSpcReduction="10000"/>
          </a:bodyPr>
          <a:lstStyle/>
          <a:p>
            <a:pPr marL="0" indent="0">
              <a:buNone/>
            </a:pPr>
            <a:r>
              <a:rPr lang="sk-SK" sz="2400" b="1" dirty="0"/>
              <a:t> </a:t>
            </a:r>
            <a:r>
              <a:rPr lang="sk-SK" sz="2800" u="sng" dirty="0"/>
              <a:t>Vysvetlenie</a:t>
            </a:r>
            <a:endParaRPr lang="sk-SK" sz="2800" dirty="0"/>
          </a:p>
          <a:p>
            <a:pPr marL="0" indent="0">
              <a:buNone/>
            </a:pPr>
            <a:r>
              <a:rPr lang="sk-SK" sz="2800" dirty="0"/>
              <a:t>Pridaný text objasňuje to, že ak sa obaja hráči, to znamená brankár a hráč, ktorý vykonáva kop, dopustia priestupku v rovnakom čase. Toto je výnimočná situácia, pretože zvyčajne jeden z nich sa dopustí priestupku ako prvý. </a:t>
            </a:r>
          </a:p>
          <a:p>
            <a:r>
              <a:rPr lang="sk-SK" sz="2800" dirty="0"/>
              <a:t>ak nie je dosiahnutý gól, obaja hráči sa dopustia priestupku na napomenutie, obaja sú napomenutí ŽK a kop sa opakuje</a:t>
            </a:r>
          </a:p>
          <a:p>
            <a:r>
              <a:rPr lang="sk-SK" sz="2800" dirty="0"/>
              <a:t>ak je dosiahnutý gól, brankár sa nedopustil priestupku na napomínanie ŽK, ale priestupok vykonávateľa kopu je na napomínanie ŽK, tak jeho priestupok je „viac závažný“ (viď Pravidlo 5) a preto ja potrestaný.</a:t>
            </a:r>
          </a:p>
        </p:txBody>
      </p:sp>
    </p:spTree>
    <p:extLst>
      <p:ext uri="{BB962C8B-B14F-4D97-AF65-F5344CB8AC3E}">
        <p14:creationId xmlns:p14="http://schemas.microsoft.com/office/powerpoint/2010/main" val="10064401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711567"/>
            <a:ext cx="7772400" cy="3200399"/>
          </a:xfrm>
        </p:spPr>
        <p:txBody>
          <a:bodyPr>
            <a:normAutofit/>
          </a:bodyPr>
          <a:lstStyle/>
          <a:p>
            <a:pPr marL="0" lvl="0" indent="0"/>
            <a:r>
              <a:rPr lang="sk-SK" sz="7200" b="1" dirty="0">
                <a:solidFill>
                  <a:srgbClr val="C00000"/>
                </a:solidFill>
                <a:effectLst>
                  <a:outerShdw blurRad="38100" dist="38100" dir="2700000" algn="tl">
                    <a:srgbClr val="000000">
                      <a:alpha val="43137"/>
                    </a:srgbClr>
                  </a:outerShdw>
                </a:effectLst>
              </a:rPr>
              <a:t>PRAVIDLO 11</a:t>
            </a:r>
            <a:br>
              <a:rPr lang="sk-SK" sz="7200" b="1" dirty="0">
                <a:solidFill>
                  <a:srgbClr val="0000FF"/>
                </a:solidFill>
                <a:effectLst>
                  <a:outerShdw blurRad="38100" dist="38100" dir="2700000" algn="tl">
                    <a:srgbClr val="000000">
                      <a:alpha val="43137"/>
                    </a:srgbClr>
                  </a:outerShdw>
                </a:effectLst>
              </a:rPr>
            </a:br>
            <a:r>
              <a:rPr lang="sk-SK" sz="7200" b="1" dirty="0">
                <a:solidFill>
                  <a:srgbClr val="0000FF"/>
                </a:solidFill>
                <a:effectLst>
                  <a:outerShdw blurRad="38100" dist="38100" dir="2700000" algn="tl">
                    <a:srgbClr val="000000">
                      <a:alpha val="43137"/>
                    </a:srgbClr>
                  </a:outerShdw>
                </a:effectLst>
              </a:rPr>
              <a:t>HRÁČ MIMO HRY</a:t>
            </a:r>
            <a:endParaRPr lang="en-US" sz="7200" b="1" dirty="0">
              <a:solidFill>
                <a:srgbClr val="0000FF"/>
              </a:solidFill>
              <a:effectLst>
                <a:outerShdw blurRad="38100" dist="38100" dir="2700000" algn="tl">
                  <a:srgbClr val="000000">
                    <a:alpha val="43137"/>
                  </a:srgbClr>
                </a:outerShdw>
              </a:effectLst>
            </a:endParaRPr>
          </a:p>
        </p:txBody>
      </p:sp>
      <p:pic>
        <p:nvPicPr>
          <p:cNvPr id="4" name="Obrázok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7908" y="5848845"/>
            <a:ext cx="2935964" cy="660592"/>
          </a:xfrm>
          <a:prstGeom prst="rect">
            <a:avLst/>
          </a:prstGeom>
        </p:spPr>
      </p:pic>
      <p:pic>
        <p:nvPicPr>
          <p:cNvPr id="5" name="Obrázok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89935" y="676931"/>
            <a:ext cx="1326172" cy="425038"/>
          </a:xfrm>
          <a:prstGeom prst="rect">
            <a:avLst/>
          </a:prstGeom>
        </p:spPr>
      </p:pic>
      <p:pic>
        <p:nvPicPr>
          <p:cNvPr id="6" name="Obrázek 3" descr="C:\Users\hrinak\Pictures\logo konvencia.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884024" y="176035"/>
            <a:ext cx="1426830" cy="142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76303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4000" b="1" dirty="0"/>
              <a:t>P11 – Hráč mimo hry</a:t>
            </a:r>
          </a:p>
        </p:txBody>
      </p:sp>
      <p:sp>
        <p:nvSpPr>
          <p:cNvPr id="3" name="Zástupný symbol obsahu 2"/>
          <p:cNvSpPr>
            <a:spLocks noGrp="1"/>
          </p:cNvSpPr>
          <p:nvPr>
            <p:ph idx="1"/>
          </p:nvPr>
        </p:nvSpPr>
        <p:spPr>
          <a:xfrm>
            <a:off x="164123" y="1512278"/>
            <a:ext cx="8897815" cy="5205046"/>
          </a:xfrm>
        </p:spPr>
        <p:txBody>
          <a:bodyPr>
            <a:normAutofit fontScale="85000" lnSpcReduction="20000"/>
          </a:bodyPr>
          <a:lstStyle/>
          <a:p>
            <a:pPr marL="0" indent="0">
              <a:buNone/>
            </a:pPr>
            <a:r>
              <a:rPr lang="sk-SK" sz="2400" u="sng" dirty="0"/>
              <a:t>Pridaný text</a:t>
            </a:r>
            <a:endParaRPr lang="sk-SK" sz="2400" dirty="0"/>
          </a:p>
          <a:p>
            <a:pPr marL="0" indent="0">
              <a:buNone/>
            </a:pPr>
            <a:r>
              <a:rPr lang="sk-SK" sz="2400" b="1" dirty="0"/>
              <a:t>Hráč, ktorý bol v momente zahrania lopty alebo v momente, keď sa niektorý z jeho spoluhráčov dotkol lopty v postavení mimo hry, je považovaný za hráča mimo hry, ak sa aktívne zapojí do hry, čiže</a:t>
            </a:r>
          </a:p>
          <a:p>
            <a:r>
              <a:rPr lang="sk-SK" sz="2400" b="1" dirty="0"/>
              <a:t>získa výhodu tým, že zahrá s loptou alebo ovplyvňuje súpera, keď</a:t>
            </a:r>
          </a:p>
          <a:p>
            <a:pPr marL="0" lvl="0" indent="0">
              <a:buNone/>
            </a:pPr>
            <a:r>
              <a:rPr lang="sk-SK" sz="2400" b="1" dirty="0"/>
              <a:t>      - sa lopta k nemu odrazí alebo je tečovaná od bránkovej žrde, brvna,</a:t>
            </a:r>
          </a:p>
          <a:p>
            <a:pPr marL="0" lvl="0" indent="0">
              <a:buNone/>
            </a:pPr>
            <a:r>
              <a:rPr lang="sk-SK" sz="2400" dirty="0"/>
              <a:t>        </a:t>
            </a:r>
            <a:r>
              <a:rPr lang="sk-SK" sz="2400" b="1" dirty="0"/>
              <a:t>rohovej zástavky, </a:t>
            </a:r>
            <a:r>
              <a:rPr lang="sk-SK" sz="3000" b="1" u="sng" dirty="0">
                <a:solidFill>
                  <a:srgbClr val="FF0000"/>
                </a:solidFill>
              </a:rPr>
              <a:t>rozhodcu</a:t>
            </a:r>
            <a:r>
              <a:rPr lang="sk-SK" sz="3000" dirty="0"/>
              <a:t> </a:t>
            </a:r>
            <a:r>
              <a:rPr lang="sk-SK" sz="2400" b="1" dirty="0"/>
              <a:t>alebo súpera,</a:t>
            </a:r>
          </a:p>
          <a:p>
            <a:pPr marL="0" lvl="0" indent="0">
              <a:buNone/>
            </a:pPr>
            <a:r>
              <a:rPr lang="sk-SK" sz="2400" dirty="0"/>
              <a:t>      </a:t>
            </a:r>
            <a:r>
              <a:rPr lang="sk-SK" sz="2400" b="1" dirty="0"/>
              <a:t>- ......</a:t>
            </a:r>
          </a:p>
          <a:p>
            <a:pPr marL="0" indent="0">
              <a:buNone/>
            </a:pPr>
            <a:r>
              <a:rPr lang="sk-SK" sz="2400" dirty="0">
                <a:highlight>
                  <a:srgbClr val="FFFF00"/>
                </a:highlight>
              </a:rPr>
              <a:t>(P11, strany 91, posledná odrážka dolu)</a:t>
            </a:r>
          </a:p>
          <a:p>
            <a:pPr marL="0" indent="0">
              <a:buNone/>
            </a:pPr>
            <a:endParaRPr lang="sk-SK" sz="2400" dirty="0"/>
          </a:p>
          <a:p>
            <a:pPr marL="0" indent="0">
              <a:buNone/>
            </a:pPr>
            <a:r>
              <a:rPr lang="sk-SK" sz="3000" u="sng" dirty="0"/>
              <a:t>Vysvetlenie</a:t>
            </a:r>
            <a:endParaRPr lang="sk-SK" sz="3000" dirty="0"/>
          </a:p>
          <a:p>
            <a:pPr marL="0" indent="0">
              <a:buNone/>
            </a:pPr>
            <a:r>
              <a:rPr lang="sk-SK" sz="3000" dirty="0"/>
              <a:t>Pridaný text objasňuje to, že keď sa lopta odrazí alebo je tečovaná rozhodcom k hráčovi, ktorý bol v postavení  mimo hry, tento bude potrestaný za priestupok voči pravidlu 11, pretože sa stal hráčom mimo hry.</a:t>
            </a:r>
          </a:p>
          <a:p>
            <a:pPr marL="0" indent="0">
              <a:buNone/>
            </a:pPr>
            <a:r>
              <a:rPr lang="sk-SK" sz="2400" b="1" dirty="0"/>
              <a:t> </a:t>
            </a:r>
            <a:endParaRPr lang="sk-SK" sz="2400" dirty="0"/>
          </a:p>
        </p:txBody>
      </p:sp>
    </p:spTree>
    <p:extLst>
      <p:ext uri="{BB962C8B-B14F-4D97-AF65-F5344CB8AC3E}">
        <p14:creationId xmlns:p14="http://schemas.microsoft.com/office/powerpoint/2010/main" val="1399183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fade">
                                      <p:cBhvr>
                                        <p:cTn id="1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4000" b="1" dirty="0"/>
              <a:t>P11 – Hráč mimo hry</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800" b="1" dirty="0"/>
              <a:t>Obranný zákrok</a:t>
            </a:r>
          </a:p>
          <a:p>
            <a:pPr marL="0" indent="0">
              <a:buNone/>
            </a:pPr>
            <a:r>
              <a:rPr lang="sk-SK" sz="2400" u="sng" dirty="0"/>
              <a:t>Pridaný text</a:t>
            </a:r>
            <a:endParaRPr lang="sk-SK" sz="2400" dirty="0"/>
          </a:p>
          <a:p>
            <a:pPr marL="0" indent="0">
              <a:buNone/>
            </a:pPr>
            <a:r>
              <a:rPr lang="sk-SK" sz="2400" b="1" dirty="0"/>
              <a:t>Hráč vykoná obranný zákrok, keď zastaví </a:t>
            </a:r>
            <a:r>
              <a:rPr lang="sk-SK" sz="2800" b="1" u="sng" dirty="0">
                <a:solidFill>
                  <a:srgbClr val="C00000"/>
                </a:solidFill>
              </a:rPr>
              <a:t>alebo sa pokúsi zastaviť</a:t>
            </a:r>
            <a:r>
              <a:rPr lang="sk-SK" sz="2800" dirty="0">
                <a:solidFill>
                  <a:srgbClr val="C00000"/>
                </a:solidFill>
              </a:rPr>
              <a:t> </a:t>
            </a:r>
            <a:r>
              <a:rPr lang="sk-SK" sz="2400" b="1" dirty="0"/>
              <a:t>loptu, ktorá smeruje do bránky alebo veľmi blízko bránky a to ktoroukoľvek časťou tela okrem rúk, s výnimkou brankára vo vlastnom pokutovom území.</a:t>
            </a:r>
          </a:p>
          <a:p>
            <a:pPr marL="0" indent="0">
              <a:buNone/>
            </a:pPr>
            <a:endParaRPr lang="sk-SK" sz="2400" b="1" dirty="0"/>
          </a:p>
          <a:p>
            <a:pPr marL="0" indent="0">
              <a:buNone/>
            </a:pPr>
            <a:r>
              <a:rPr lang="sk-SK" sz="2400" dirty="0">
                <a:highlight>
                  <a:srgbClr val="FFFF00"/>
                </a:highlight>
              </a:rPr>
              <a:t>(P11, strany 92, druhý odstavec zvrchu)</a:t>
            </a:r>
          </a:p>
          <a:p>
            <a:pPr marL="0" indent="0">
              <a:buNone/>
            </a:pPr>
            <a:endParaRPr lang="sk-SK" sz="2400" dirty="0"/>
          </a:p>
          <a:p>
            <a:pPr marL="0" indent="0">
              <a:buNone/>
            </a:pPr>
            <a:r>
              <a:rPr lang="sk-SK" sz="2400" u="sng" dirty="0"/>
              <a:t>Vysvetlenie</a:t>
            </a:r>
            <a:endParaRPr lang="sk-SK" sz="2400" dirty="0"/>
          </a:p>
          <a:p>
            <a:pPr marL="0" indent="0">
              <a:buNone/>
            </a:pPr>
            <a:r>
              <a:rPr lang="sk-SK" sz="2400" dirty="0"/>
              <a:t>Upresnenie definície obranného zákroku.</a:t>
            </a:r>
          </a:p>
          <a:p>
            <a:pPr marL="0" indent="0">
              <a:buNone/>
            </a:pPr>
            <a:r>
              <a:rPr lang="sk-SK" sz="2400" b="1" dirty="0"/>
              <a:t> </a:t>
            </a:r>
            <a:endParaRPr lang="sk-SK" sz="2400" dirty="0"/>
          </a:p>
        </p:txBody>
      </p:sp>
    </p:spTree>
    <p:extLst>
      <p:ext uri="{BB962C8B-B14F-4D97-AF65-F5344CB8AC3E}">
        <p14:creationId xmlns:p14="http://schemas.microsoft.com/office/powerpoint/2010/main" val="142083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Autofit/>
          </a:bodyPr>
          <a:lstStyle/>
          <a:p>
            <a:pPr algn="l"/>
            <a:r>
              <a:rPr lang="sk-SK" sz="3600" b="1" dirty="0"/>
              <a:t>P11 – Hráč mimo hry</a:t>
            </a:r>
            <a:br>
              <a:rPr lang="sk-SK" sz="3600" b="1" dirty="0"/>
            </a:br>
            <a:r>
              <a:rPr lang="sk-SK" sz="3600" b="1" dirty="0"/>
              <a:t>           bod 2. Hráč mimo hry / 1</a:t>
            </a:r>
          </a:p>
        </p:txBody>
      </p:sp>
      <p:sp>
        <p:nvSpPr>
          <p:cNvPr id="3" name="Zástupný symbol obsahu 2"/>
          <p:cNvSpPr>
            <a:spLocks noGrp="1"/>
          </p:cNvSpPr>
          <p:nvPr>
            <p:ph idx="1"/>
          </p:nvPr>
        </p:nvSpPr>
        <p:spPr>
          <a:xfrm>
            <a:off x="164123" y="1512278"/>
            <a:ext cx="8897815" cy="5205046"/>
          </a:xfrm>
        </p:spPr>
        <p:txBody>
          <a:bodyPr>
            <a:normAutofit fontScale="77500" lnSpcReduction="20000"/>
          </a:bodyPr>
          <a:lstStyle/>
          <a:p>
            <a:pPr marL="0" indent="0">
              <a:buNone/>
            </a:pPr>
            <a:r>
              <a:rPr lang="sk-SK" sz="2400" u="sng" dirty="0"/>
              <a:t>Pridaný text</a:t>
            </a:r>
          </a:p>
          <a:p>
            <a:pPr lvl="0"/>
            <a:r>
              <a:rPr lang="sk-SK" b="1" u="sng" dirty="0">
                <a:solidFill>
                  <a:srgbClr val="FF0000"/>
                </a:solidFill>
              </a:rPr>
              <a:t>sa hráč nachádza v postavení mimo hry a svojim pohybom ovplyvňuje súpera v snahe získať loptu, respektíve s ňou hrať, alebo ho napáda v súboji o loptu, dopúšťa sa priestupku voči Pravidlu 11. Rovnako to platí aj vtedy, ak vplýva na jeho schopnosť hrať s loptou alebo ju získať. Ak však hráč, ktorý sa nachádza v postavení mimo hry mimo súboja o loptu svojim pohybom prekáža alebo bráni súperovi tak, že ho napríklad blokuje, v takom prípade ide o priestupok voči Pravidlu 12.</a:t>
            </a:r>
          </a:p>
          <a:p>
            <a:pPr lvl="0"/>
            <a:r>
              <a:rPr lang="sk-SK" b="1" u="sng" dirty="0">
                <a:solidFill>
                  <a:srgbClr val="FF0000"/>
                </a:solidFill>
              </a:rPr>
              <a:t>sa brániaci hráč dopustí priestupku voči súperovi, útočiacemu hráčovi, ktorý je v postavení mimo hry a dôjde k nemu skôr, ako tento hráč s loptou zahrá, pokúsi sa s ňou hrať, prípadne skôr ako v súboji o loptu napáda súpera, v takom prípade bude potrestaný priestupok voči Pravidlu 12. z dôvodu, že útočiaci hráč v momente priestupku ešte nebol hráčom mimo hry.</a:t>
            </a:r>
          </a:p>
          <a:p>
            <a:pPr marL="0" indent="0">
              <a:buNone/>
            </a:pPr>
            <a:r>
              <a:rPr lang="sk-SK" sz="3100" dirty="0">
                <a:highlight>
                  <a:srgbClr val="FFFF00"/>
                </a:highlight>
              </a:rPr>
              <a:t>(P11, strana 92)</a:t>
            </a:r>
          </a:p>
        </p:txBody>
      </p:sp>
    </p:spTree>
    <p:extLst>
      <p:ext uri="{BB962C8B-B14F-4D97-AF65-F5344CB8AC3E}">
        <p14:creationId xmlns:p14="http://schemas.microsoft.com/office/powerpoint/2010/main" val="2278850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2400" y="1600200"/>
            <a:ext cx="8839200" cy="5058508"/>
          </a:xfrm>
        </p:spPr>
        <p:txBody>
          <a:bodyPr>
            <a:normAutofit lnSpcReduction="10000"/>
          </a:bodyPr>
          <a:lstStyle/>
          <a:p>
            <a:pPr marL="0" indent="0">
              <a:buNone/>
            </a:pPr>
            <a:r>
              <a:rPr lang="sk-SK" sz="2800" b="1" i="1" dirty="0">
                <a:solidFill>
                  <a:srgbClr val="0000FF"/>
                </a:solidFill>
              </a:rPr>
              <a:t>Pre všetky futbalové súťaže </a:t>
            </a:r>
            <a:r>
              <a:rPr lang="sk-SK" sz="2800" b="1" i="1" u="sng" dirty="0">
                <a:solidFill>
                  <a:srgbClr val="0000FF"/>
                </a:solidFill>
              </a:rPr>
              <a:t>okrem</a:t>
            </a:r>
            <a:r>
              <a:rPr lang="sk-SK" sz="2800" b="1" i="1" dirty="0">
                <a:solidFill>
                  <a:srgbClr val="0000FF"/>
                </a:solidFill>
              </a:rPr>
              <a:t> prvých tímov mužov a žien v ich najvyššej súťaži a medzinárodných tímov seniorov „A“:</a:t>
            </a:r>
          </a:p>
          <a:p>
            <a:pPr lvl="0"/>
            <a:r>
              <a:rPr lang="sk-SK" sz="2800" dirty="0">
                <a:solidFill>
                  <a:srgbClr val="FF0000"/>
                </a:solidFill>
              </a:rPr>
              <a:t>je povolené využiť počet striedaní v každom družstve, </a:t>
            </a:r>
            <a:r>
              <a:rPr lang="sk-SK" sz="2800" b="1" u="sng" dirty="0">
                <a:solidFill>
                  <a:srgbClr val="FF0000"/>
                </a:solidFill>
              </a:rPr>
              <a:t>maximálne do 5 hráčov.</a:t>
            </a:r>
          </a:p>
          <a:p>
            <a:r>
              <a:rPr lang="sk-SK" sz="2400" dirty="0"/>
              <a:t>Boli schválené zmeny týkajúce sa kategórií futbalu: ženský / mužský futbal – rovnaké postavenie. Vekové limity pre súťaže mládeže a veteránov boli zrušené. Národné futbalové asociácie majú flexibilitu v rozhodovaní o vekových limitoch v týchto kategóriách.</a:t>
            </a:r>
          </a:p>
          <a:p>
            <a:r>
              <a:rPr lang="sk-SK" sz="2400" dirty="0"/>
              <a:t>Národné asociácie môžu využívať modifikácie pre rozličné súťaže a nie je požiadavka ich aplikácie iba univerzálne. </a:t>
            </a:r>
            <a:r>
              <a:rPr lang="sk-SK" sz="2800" b="1" u="sng" dirty="0">
                <a:solidFill>
                  <a:srgbClr val="FF0000"/>
                </a:solidFill>
              </a:rPr>
              <a:t>Žiadne iné modifikácie, okrem vyššie uvedených, nie sú povolené.</a:t>
            </a:r>
            <a:endParaRPr lang="sk-SK" sz="2800" u="sng" dirty="0">
              <a:solidFill>
                <a:srgbClr val="FF0000"/>
              </a:solidFill>
            </a:endParaRPr>
          </a:p>
          <a:p>
            <a:pPr marL="0" indent="0">
              <a:buNone/>
            </a:pPr>
            <a:endParaRPr lang="sk-SK" sz="2800" u="sng" dirty="0"/>
          </a:p>
          <a:p>
            <a:pPr lvl="0"/>
            <a:endParaRPr lang="sk-SK" sz="2400" dirty="0"/>
          </a:p>
          <a:p>
            <a:pPr marL="0" indent="0">
              <a:buNone/>
            </a:pPr>
            <a:endParaRPr lang="sk-SK" sz="2800" dirty="0"/>
          </a:p>
        </p:txBody>
      </p:sp>
      <p:sp>
        <p:nvSpPr>
          <p:cNvPr id="4" name="Nadpis 3"/>
          <p:cNvSpPr>
            <a:spLocks noGrp="1"/>
          </p:cNvSpPr>
          <p:nvPr>
            <p:ph type="title"/>
          </p:nvPr>
        </p:nvSpPr>
        <p:spPr>
          <a:xfrm>
            <a:off x="1629508" y="274638"/>
            <a:ext cx="7057292" cy="1143000"/>
          </a:xfrm>
        </p:spPr>
        <p:txBody>
          <a:bodyPr>
            <a:normAutofit fontScale="90000"/>
          </a:bodyPr>
          <a:lstStyle/>
          <a:p>
            <a:pPr algn="l"/>
            <a:r>
              <a:rPr lang="sk-SK" sz="4000" dirty="0"/>
              <a:t>Modifikácie zmien PF národnými asociáciami / 3</a:t>
            </a:r>
          </a:p>
        </p:txBody>
      </p:sp>
    </p:spTree>
    <p:extLst>
      <p:ext uri="{BB962C8B-B14F-4D97-AF65-F5344CB8AC3E}">
        <p14:creationId xmlns:p14="http://schemas.microsoft.com/office/powerpoint/2010/main" val="187784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Autofit/>
          </a:bodyPr>
          <a:lstStyle/>
          <a:p>
            <a:pPr algn="l"/>
            <a:r>
              <a:rPr lang="sk-SK" sz="3600" b="1" dirty="0"/>
              <a:t>P11 – Hráč mimo hry</a:t>
            </a:r>
            <a:br>
              <a:rPr lang="sk-SK" sz="3600" b="1" dirty="0"/>
            </a:br>
            <a:r>
              <a:rPr lang="sk-SK" sz="3600" b="1" dirty="0"/>
              <a:t>           bod 2. Hráč mimo hry / 2</a:t>
            </a:r>
          </a:p>
        </p:txBody>
      </p:sp>
      <p:sp>
        <p:nvSpPr>
          <p:cNvPr id="3" name="Zástupný symbol obsahu 2"/>
          <p:cNvSpPr>
            <a:spLocks noGrp="1"/>
          </p:cNvSpPr>
          <p:nvPr>
            <p:ph idx="1"/>
          </p:nvPr>
        </p:nvSpPr>
        <p:spPr>
          <a:xfrm>
            <a:off x="164123" y="1512278"/>
            <a:ext cx="8897815" cy="5205046"/>
          </a:xfrm>
        </p:spPr>
        <p:txBody>
          <a:bodyPr>
            <a:normAutofit fontScale="92500"/>
          </a:bodyPr>
          <a:lstStyle/>
          <a:p>
            <a:pPr marL="0" indent="0">
              <a:buNone/>
            </a:pPr>
            <a:r>
              <a:rPr lang="sk-SK" sz="2400" u="sng" dirty="0"/>
              <a:t>Pridaný text</a:t>
            </a:r>
            <a:endParaRPr lang="sk-SK" sz="2400" dirty="0"/>
          </a:p>
          <a:p>
            <a:r>
              <a:rPr lang="sk-SK" sz="2600" b="1" u="sng" dirty="0">
                <a:solidFill>
                  <a:srgbClr val="FF0000"/>
                </a:solidFill>
              </a:rPr>
              <a:t>dôjde k priestupku voči hráčovi v postavení mimo hry, ktorý už zahral s loptou alebo sa pokúsil hrať s loptou, alebo napádal hráča súpera v súboji o loptu, rozhodca v takom prípade potrestá priestupok voči Pravidlu 11. Priestupok voči Pravidlu 12 sa stal až potom, keď sa hráč stal hráčom mimo hry.</a:t>
            </a:r>
          </a:p>
          <a:p>
            <a:pPr marL="0" indent="0">
              <a:buNone/>
            </a:pPr>
            <a:r>
              <a:rPr lang="sk-SK" sz="2600" dirty="0">
                <a:highlight>
                  <a:srgbClr val="FFFF00"/>
                </a:highlight>
              </a:rPr>
              <a:t>(P11, strana 92)</a:t>
            </a:r>
          </a:p>
          <a:p>
            <a:pPr marL="0" indent="0">
              <a:buNone/>
            </a:pPr>
            <a:r>
              <a:rPr lang="sk-SK" sz="2400" u="sng" dirty="0"/>
              <a:t>Vysvetlenie</a:t>
            </a:r>
            <a:endParaRPr lang="sk-SK" sz="2400" dirty="0"/>
          </a:p>
          <a:p>
            <a:pPr marL="0" indent="0">
              <a:buNone/>
            </a:pPr>
            <a:r>
              <a:rPr lang="sk-SK" sz="2400" dirty="0"/>
              <a:t>Objasnenie situácií,  keď:</a:t>
            </a:r>
          </a:p>
          <a:p>
            <a:pPr lvl="0"/>
            <a:r>
              <a:rPr lang="sk-SK" sz="2400" dirty="0"/>
              <a:t>hráč v postavení mimo hry mimo súboja o loptu sa dopustí priestupku, ktorý vplýva na schopnosť obrancu (ov) hrať s loptou alebo napáda súpera v súboji o loptu.</a:t>
            </a:r>
          </a:p>
          <a:p>
            <a:pPr lvl="0"/>
            <a:r>
              <a:rPr lang="sk-SK" sz="2400" dirty="0"/>
              <a:t>priestupok, ktorý je spáchaný voči hráčovi, ktorý je v postavení mimo hry.</a:t>
            </a:r>
          </a:p>
        </p:txBody>
      </p:sp>
    </p:spTree>
    <p:extLst>
      <p:ext uri="{BB962C8B-B14F-4D97-AF65-F5344CB8AC3E}">
        <p14:creationId xmlns:p14="http://schemas.microsoft.com/office/powerpoint/2010/main" val="403060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711567"/>
            <a:ext cx="7772400" cy="3200399"/>
          </a:xfrm>
        </p:spPr>
        <p:txBody>
          <a:bodyPr>
            <a:normAutofit/>
          </a:bodyPr>
          <a:lstStyle/>
          <a:p>
            <a:pPr marL="0" lvl="0" indent="0"/>
            <a:r>
              <a:rPr lang="sk-SK" sz="5400" b="1" dirty="0">
                <a:solidFill>
                  <a:srgbClr val="C00000"/>
                </a:solidFill>
                <a:effectLst>
                  <a:outerShdw blurRad="38100" dist="38100" dir="2700000" algn="tl">
                    <a:srgbClr val="000000">
                      <a:alpha val="43137"/>
                    </a:srgbClr>
                  </a:outerShdw>
                </a:effectLst>
              </a:rPr>
              <a:t>PRAVIDLO 12</a:t>
            </a:r>
            <a:br>
              <a:rPr lang="sk-SK" sz="5400" b="1" dirty="0">
                <a:solidFill>
                  <a:srgbClr val="0000FF"/>
                </a:solidFill>
                <a:effectLst>
                  <a:outerShdw blurRad="38100" dist="38100" dir="2700000" algn="tl">
                    <a:srgbClr val="000000">
                      <a:alpha val="43137"/>
                    </a:srgbClr>
                  </a:outerShdw>
                </a:effectLst>
              </a:rPr>
            </a:br>
            <a:r>
              <a:rPr lang="sk-SK" sz="5400" b="1" dirty="0">
                <a:solidFill>
                  <a:srgbClr val="0000FF"/>
                </a:solidFill>
                <a:effectLst>
                  <a:outerShdw blurRad="38100" dist="38100" dir="2700000" algn="tl">
                    <a:srgbClr val="000000">
                      <a:alpha val="43137"/>
                    </a:srgbClr>
                  </a:outerShdw>
                </a:effectLst>
              </a:rPr>
              <a:t>ZAKÁZANÁ HRA A </a:t>
            </a:r>
            <a:br>
              <a:rPr lang="sk-SK" sz="5400" b="1" dirty="0">
                <a:solidFill>
                  <a:srgbClr val="0000FF"/>
                </a:solidFill>
                <a:effectLst>
                  <a:outerShdw blurRad="38100" dist="38100" dir="2700000" algn="tl">
                    <a:srgbClr val="000000">
                      <a:alpha val="43137"/>
                    </a:srgbClr>
                  </a:outerShdw>
                </a:effectLst>
              </a:rPr>
            </a:br>
            <a:r>
              <a:rPr lang="sk-SK" sz="5400" b="1" dirty="0">
                <a:solidFill>
                  <a:srgbClr val="0000FF"/>
                </a:solidFill>
                <a:effectLst>
                  <a:outerShdw blurRad="38100" dist="38100" dir="2700000" algn="tl">
                    <a:srgbClr val="000000">
                      <a:alpha val="43137"/>
                    </a:srgbClr>
                  </a:outerShdw>
                </a:effectLst>
              </a:rPr>
              <a:t>NEŠPORTOVÉ SPRÁVANIE</a:t>
            </a:r>
            <a:endParaRPr lang="en-US" sz="5400" b="1" dirty="0">
              <a:solidFill>
                <a:srgbClr val="0000FF"/>
              </a:solidFill>
              <a:effectLst>
                <a:outerShdw blurRad="38100" dist="38100" dir="2700000" algn="tl">
                  <a:srgbClr val="000000">
                    <a:alpha val="43137"/>
                  </a:srgbClr>
                </a:outerShdw>
              </a:effectLst>
            </a:endParaRPr>
          </a:p>
        </p:txBody>
      </p:sp>
      <p:pic>
        <p:nvPicPr>
          <p:cNvPr id="4" name="Obrázok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7908" y="5848845"/>
            <a:ext cx="2935964" cy="660592"/>
          </a:xfrm>
          <a:prstGeom prst="rect">
            <a:avLst/>
          </a:prstGeom>
        </p:spPr>
      </p:pic>
      <p:pic>
        <p:nvPicPr>
          <p:cNvPr id="5" name="Obrázok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89935" y="676931"/>
            <a:ext cx="1326172" cy="425038"/>
          </a:xfrm>
          <a:prstGeom prst="rect">
            <a:avLst/>
          </a:prstGeom>
        </p:spPr>
      </p:pic>
      <p:pic>
        <p:nvPicPr>
          <p:cNvPr id="6" name="Obrázek 3" descr="C:\Users\hrinak\Pictures\logo konvencia.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884024" y="176035"/>
            <a:ext cx="1426830" cy="142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7713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092462" cy="1143000"/>
          </a:xfrm>
        </p:spPr>
        <p:txBody>
          <a:bodyPr>
            <a:normAutofit/>
          </a:bodyPr>
          <a:lstStyle/>
          <a:p>
            <a:pPr algn="l"/>
            <a:r>
              <a:rPr lang="sk-SK" sz="4000" b="1" dirty="0"/>
              <a:t>P12 – Nepriamy voľný kop</a:t>
            </a:r>
          </a:p>
        </p:txBody>
      </p:sp>
      <p:sp>
        <p:nvSpPr>
          <p:cNvPr id="3" name="Zástupný symbol obsahu 2"/>
          <p:cNvSpPr>
            <a:spLocks noGrp="1"/>
          </p:cNvSpPr>
          <p:nvPr>
            <p:ph idx="1"/>
          </p:nvPr>
        </p:nvSpPr>
        <p:spPr>
          <a:xfrm>
            <a:off x="164123" y="1512278"/>
            <a:ext cx="8897815" cy="5205046"/>
          </a:xfrm>
        </p:spPr>
        <p:txBody>
          <a:bodyPr>
            <a:normAutofit fontScale="77500" lnSpcReduction="20000"/>
          </a:bodyPr>
          <a:lstStyle/>
          <a:p>
            <a:pPr marL="0" indent="0">
              <a:buNone/>
            </a:pPr>
            <a:r>
              <a:rPr lang="sk-SK" sz="2400" u="sng" dirty="0"/>
              <a:t>Pridaný text</a:t>
            </a:r>
            <a:endParaRPr lang="sk-SK" sz="2400" dirty="0"/>
          </a:p>
          <a:p>
            <a:pPr marL="0" indent="0">
              <a:buNone/>
            </a:pPr>
            <a:r>
              <a:rPr lang="sk-SK" sz="2400" b="1" dirty="0"/>
              <a:t>Nepriamy voľný kop sa nariadi, ak hráč</a:t>
            </a:r>
          </a:p>
          <a:p>
            <a:pPr lvl="0"/>
            <a:r>
              <a:rPr lang="sk-SK" sz="2400" b="1" dirty="0"/>
              <a:t>(...)</a:t>
            </a:r>
          </a:p>
          <a:p>
            <a:pPr lvl="0"/>
            <a:r>
              <a:rPr lang="sk-SK" sz="3500" b="1" u="sng" dirty="0">
                <a:solidFill>
                  <a:srgbClr val="C00000"/>
                </a:solidFill>
              </a:rPr>
              <a:t>sa dopustí protestu, používa pohoršujúce, urážlivé alebo hanlivé výroky, gestá, alebo sa dopustí iných verbálnych priestupkov</a:t>
            </a:r>
            <a:endParaRPr lang="sk-SK" sz="3500" dirty="0">
              <a:solidFill>
                <a:srgbClr val="C00000"/>
              </a:solidFill>
            </a:endParaRPr>
          </a:p>
          <a:p>
            <a:pPr lvl="0"/>
            <a:r>
              <a:rPr lang="sk-SK" sz="2400" b="1" dirty="0"/>
              <a:t>(...)</a:t>
            </a:r>
          </a:p>
          <a:p>
            <a:pPr marL="0" indent="0">
              <a:buNone/>
            </a:pPr>
            <a:r>
              <a:rPr lang="sk-SK" sz="2400" dirty="0">
                <a:highlight>
                  <a:srgbClr val="FFFF00"/>
                </a:highlight>
              </a:rPr>
              <a:t>(P12, strana 102, odrážka 3)</a:t>
            </a:r>
          </a:p>
          <a:p>
            <a:pPr marL="0" indent="0">
              <a:buNone/>
            </a:pPr>
            <a:endParaRPr lang="sk-SK" sz="2400" dirty="0"/>
          </a:p>
          <a:p>
            <a:pPr marL="0" indent="0">
              <a:buNone/>
            </a:pPr>
            <a:r>
              <a:rPr lang="sk-SK" sz="2800" u="sng" dirty="0"/>
              <a:t>Vysvetlenie</a:t>
            </a:r>
            <a:endParaRPr lang="sk-SK" sz="2800" dirty="0"/>
          </a:p>
          <a:p>
            <a:pPr marL="0" indent="0">
              <a:buNone/>
            </a:pPr>
            <a:r>
              <a:rPr lang="sk-SK" sz="2800" dirty="0"/>
              <a:t>Pridaný text objasňuje to, že verbálne priestupky, alebo priestupky vykonané gestikuláciou sa trestajú nepriamym voľným kopom, hoci po nich nasleduje udelenie ŽK alebo ČK. Niektorí chybne interpretovali to, že všetky priestupky voči rozhodcovi sa trestajú nariadením priameho voľného kopu, včítane protestu a podobne. Rozhodca však toto aplikuje (priamy voľný kop) len pri fyzických priestupkoch.</a:t>
            </a:r>
          </a:p>
          <a:p>
            <a:pPr marL="0" indent="0">
              <a:buNone/>
            </a:pPr>
            <a:endParaRPr lang="sk-SK" sz="2400" dirty="0"/>
          </a:p>
        </p:txBody>
      </p:sp>
    </p:spTree>
    <p:extLst>
      <p:ext uri="{BB962C8B-B14F-4D97-AF65-F5344CB8AC3E}">
        <p14:creationId xmlns:p14="http://schemas.microsoft.com/office/powerpoint/2010/main" val="99065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4000" b="1" dirty="0"/>
              <a:t>P12 – Výhoda v hre</a:t>
            </a:r>
          </a:p>
        </p:txBody>
      </p:sp>
      <p:sp>
        <p:nvSpPr>
          <p:cNvPr id="3" name="Zástupný symbol obsahu 2"/>
          <p:cNvSpPr>
            <a:spLocks noGrp="1"/>
          </p:cNvSpPr>
          <p:nvPr>
            <p:ph idx="1"/>
          </p:nvPr>
        </p:nvSpPr>
        <p:spPr>
          <a:xfrm>
            <a:off x="164123" y="1512278"/>
            <a:ext cx="8897815" cy="5205046"/>
          </a:xfrm>
        </p:spPr>
        <p:txBody>
          <a:bodyPr>
            <a:normAutofit fontScale="92500" lnSpcReduction="20000"/>
          </a:bodyPr>
          <a:lstStyle/>
          <a:p>
            <a:pPr marL="0" indent="0">
              <a:buNone/>
            </a:pPr>
            <a:r>
              <a:rPr lang="sk-SK" sz="2400" u="sng" dirty="0"/>
              <a:t>Pridaný text</a:t>
            </a:r>
            <a:endParaRPr lang="sk-SK" sz="2400" dirty="0"/>
          </a:p>
          <a:p>
            <a:pPr marL="0" indent="0">
              <a:buNone/>
            </a:pPr>
            <a:r>
              <a:rPr lang="sk-SK" sz="2400" b="1" dirty="0"/>
              <a:t>Rozhodca by nemal uplatniť výhodu v hre pri surovej hre, hrubom nešportovom správaní alebo pri priestupkoch, po ktorých by mala byť vinníkovi udelená druhá žltá karta okrem jasnej príležitosti dosiahnuť gól. Vtedy rozhodca musí vylúčiť hráča z hry pri jej najbližšom prerušení. Ak po udelení takejto výhody v hre v prospech súpera tento hráč hrá s loptou alebo napáda, prípadne ovplyvní súpera, rozhodca preruší hru ihneď, vylúči hráča z hry a nadviaže na ňu nepriamym voľný kopom v prospech súpera </a:t>
            </a:r>
            <a:r>
              <a:rPr lang="sk-SK" sz="3000" b="1" u="sng" dirty="0">
                <a:solidFill>
                  <a:srgbClr val="C00000"/>
                </a:solidFill>
              </a:rPr>
              <a:t>okrem prípadu, ak sa hráč dopustí vážnejšieho priestupku.</a:t>
            </a:r>
            <a:endParaRPr lang="sk-SK" sz="3000" dirty="0">
              <a:solidFill>
                <a:srgbClr val="C00000"/>
              </a:solidFill>
            </a:endParaRPr>
          </a:p>
          <a:p>
            <a:pPr marL="0" indent="0">
              <a:buNone/>
            </a:pPr>
            <a:r>
              <a:rPr lang="sk-SK" sz="2400" dirty="0">
                <a:highlight>
                  <a:srgbClr val="FFFF00"/>
                </a:highlight>
              </a:rPr>
              <a:t>(P12, strana 104, druhý odsek)</a:t>
            </a:r>
          </a:p>
          <a:p>
            <a:pPr marL="0" indent="0">
              <a:buNone/>
            </a:pPr>
            <a:endParaRPr lang="sk-SK" sz="2400" dirty="0"/>
          </a:p>
          <a:p>
            <a:pPr marL="0" indent="0">
              <a:buNone/>
            </a:pPr>
            <a:r>
              <a:rPr lang="sk-SK" sz="2400" u="sng" dirty="0"/>
              <a:t>Vysvetlenie</a:t>
            </a:r>
            <a:endParaRPr lang="sk-SK" sz="2400" dirty="0"/>
          </a:p>
          <a:p>
            <a:pPr marL="0" indent="0">
              <a:buNone/>
            </a:pPr>
            <a:r>
              <a:rPr lang="sk-SK" sz="2400" dirty="0"/>
              <a:t>Objasňuje to, že ak sa hráč dopúšťa priestupku, za ktorý sa vylučuje z hry (ČK) a rozhodca uplatňuje výhodu v hre, a potom sa dopustí iného priestupku, mal by byť potrestaný za tento priestupok, napríklad ak sa dopustí zakázanej hry (pričom rozhodujúca je kvalita tohto priestupku).</a:t>
            </a:r>
          </a:p>
          <a:p>
            <a:pPr marL="0" indent="0">
              <a:buNone/>
            </a:pPr>
            <a:endParaRPr lang="sk-SK" sz="2400" dirty="0"/>
          </a:p>
        </p:txBody>
      </p:sp>
    </p:spTree>
    <p:extLst>
      <p:ext uri="{BB962C8B-B14F-4D97-AF65-F5344CB8AC3E}">
        <p14:creationId xmlns:p14="http://schemas.microsoft.com/office/powerpoint/2010/main" val="194719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Autofit/>
          </a:bodyPr>
          <a:lstStyle/>
          <a:p>
            <a:pPr algn="l"/>
            <a:r>
              <a:rPr lang="sk-SK" sz="4000" b="1" dirty="0"/>
              <a:t>P12 – Napomínania </a:t>
            </a:r>
            <a:br>
              <a:rPr lang="sk-SK" sz="4000" b="1" dirty="0"/>
            </a:br>
            <a:r>
              <a:rPr lang="sk-SK" sz="4000" b="1" dirty="0"/>
              <a:t>           za nešportové správanie</a:t>
            </a:r>
          </a:p>
        </p:txBody>
      </p:sp>
      <p:sp>
        <p:nvSpPr>
          <p:cNvPr id="3" name="Zástupný symbol obsahu 2"/>
          <p:cNvSpPr>
            <a:spLocks noGrp="1"/>
          </p:cNvSpPr>
          <p:nvPr>
            <p:ph idx="1"/>
          </p:nvPr>
        </p:nvSpPr>
        <p:spPr>
          <a:xfrm>
            <a:off x="164123" y="1512278"/>
            <a:ext cx="8897815" cy="5205046"/>
          </a:xfrm>
        </p:spPr>
        <p:txBody>
          <a:bodyPr>
            <a:normAutofit fontScale="92500" lnSpcReduction="10000"/>
          </a:bodyPr>
          <a:lstStyle/>
          <a:p>
            <a:pPr marL="0" indent="0">
              <a:buNone/>
            </a:pPr>
            <a:r>
              <a:rPr lang="sk-SK" sz="2400" u="sng" dirty="0"/>
              <a:t>Pridaný text</a:t>
            </a:r>
            <a:endParaRPr lang="sk-SK" sz="2400" dirty="0"/>
          </a:p>
          <a:p>
            <a:pPr marL="0" indent="0">
              <a:buNone/>
            </a:pPr>
            <a:r>
              <a:rPr lang="sk-SK" sz="2400" b="1" dirty="0"/>
              <a:t>Existujú rôzne okolnosti, keď hráč musí byť napomenutý za nešportové správanie, vrátane prípadov ak</a:t>
            </a:r>
          </a:p>
          <a:p>
            <a:pPr marL="0" indent="0">
              <a:buNone/>
            </a:pPr>
            <a:r>
              <a:rPr lang="sk-SK" sz="2400" b="1" dirty="0"/>
              <a:t>(....)</a:t>
            </a:r>
          </a:p>
          <a:p>
            <a:r>
              <a:rPr lang="sk-SK" sz="2800" b="1" u="sng" dirty="0">
                <a:solidFill>
                  <a:srgbClr val="C00000"/>
                </a:solidFill>
              </a:rPr>
              <a:t>zmarí jasnú gólovú príležitosť priestupkom, pri ktorom sa pokúša hrať s loptou a rozhodca nariadi za tento priestupok pokutový kop.</a:t>
            </a:r>
            <a:endParaRPr lang="sk-SK" sz="2800" dirty="0">
              <a:solidFill>
                <a:srgbClr val="C00000"/>
              </a:solidFill>
            </a:endParaRPr>
          </a:p>
          <a:p>
            <a:pPr marL="0" indent="0">
              <a:buNone/>
            </a:pPr>
            <a:r>
              <a:rPr lang="sk-SK" sz="2000" dirty="0">
                <a:highlight>
                  <a:srgbClr val="FFFF00"/>
                </a:highlight>
              </a:rPr>
              <a:t>(P12, strany 105, piata odrážka odspodu)</a:t>
            </a:r>
          </a:p>
          <a:p>
            <a:pPr marL="0" indent="0">
              <a:buNone/>
            </a:pPr>
            <a:endParaRPr lang="sk-SK" sz="2000" dirty="0"/>
          </a:p>
          <a:p>
            <a:pPr marL="0" indent="0">
              <a:buNone/>
            </a:pPr>
            <a:r>
              <a:rPr lang="sk-SK" sz="2400" u="sng" dirty="0"/>
              <a:t>Vysvetlenie</a:t>
            </a:r>
            <a:endParaRPr lang="sk-SK" sz="2400" dirty="0"/>
          </a:p>
          <a:p>
            <a:pPr marL="0" indent="0">
              <a:buNone/>
            </a:pPr>
            <a:r>
              <a:rPr lang="sk-SK" sz="2400" dirty="0"/>
              <a:t>Ak sa pri zmarení jasnej gólovej príležitosti vo vnútri pokutového územia hráč pokúša hrať s loptou, je teraz potrestaný napomenutím ŽK a nie vylúčením z hry ČK a preto bol tento druh priestupku zaradený do zoznamu nešportových správaní.</a:t>
            </a:r>
          </a:p>
        </p:txBody>
      </p:sp>
    </p:spTree>
    <p:extLst>
      <p:ext uri="{BB962C8B-B14F-4D97-AF65-F5344CB8AC3E}">
        <p14:creationId xmlns:p14="http://schemas.microsoft.com/office/powerpoint/2010/main" val="165722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4000" b="1" dirty="0"/>
              <a:t>P12 – Oslava dosiahnutia gólu</a:t>
            </a:r>
          </a:p>
        </p:txBody>
      </p:sp>
      <p:sp>
        <p:nvSpPr>
          <p:cNvPr id="3" name="Zástupný symbol obsahu 2"/>
          <p:cNvSpPr>
            <a:spLocks noGrp="1"/>
          </p:cNvSpPr>
          <p:nvPr>
            <p:ph idx="1"/>
          </p:nvPr>
        </p:nvSpPr>
        <p:spPr>
          <a:xfrm>
            <a:off x="164123" y="1512278"/>
            <a:ext cx="8897815" cy="5205046"/>
          </a:xfrm>
        </p:spPr>
        <p:txBody>
          <a:bodyPr>
            <a:normAutofit fontScale="92500" lnSpcReduction="10000"/>
          </a:bodyPr>
          <a:lstStyle/>
          <a:p>
            <a:pPr marL="0" indent="0">
              <a:buNone/>
            </a:pPr>
            <a:r>
              <a:rPr lang="sk-SK" sz="2400" u="sng" dirty="0"/>
              <a:t>Pridaný text</a:t>
            </a:r>
            <a:endParaRPr lang="sk-SK" sz="2400" dirty="0"/>
          </a:p>
          <a:p>
            <a:pPr marL="0" indent="0">
              <a:buNone/>
            </a:pPr>
            <a:r>
              <a:rPr lang="sk-SK" sz="2400" b="1" dirty="0"/>
              <a:t>Hráč musí byť napomenutý, ak</a:t>
            </a:r>
          </a:p>
          <a:p>
            <a:r>
              <a:rPr lang="sk-SK" sz="2400" b="1" dirty="0"/>
              <a:t>vylezie na ohradenie hracej plochy </a:t>
            </a:r>
            <a:r>
              <a:rPr lang="sk-SK" sz="3000" b="1" u="sng" dirty="0">
                <a:solidFill>
                  <a:srgbClr val="C00000"/>
                </a:solidFill>
              </a:rPr>
              <a:t>alebo sa priblíži k divákom spôsobom, ktorý môže spôsobiť bezpečnostné alebo ochranné problémy.</a:t>
            </a:r>
            <a:endParaRPr lang="sk-SK" sz="3000" dirty="0">
              <a:solidFill>
                <a:srgbClr val="C00000"/>
              </a:solidFill>
            </a:endParaRPr>
          </a:p>
          <a:p>
            <a:r>
              <a:rPr lang="sk-SK" sz="2400" b="1" dirty="0"/>
              <a:t>gestikuluje</a:t>
            </a:r>
            <a:r>
              <a:rPr lang="sk-SK" sz="2400" dirty="0"/>
              <a:t> </a:t>
            </a:r>
            <a:r>
              <a:rPr lang="sk-SK" sz="3000" b="1" u="sng" dirty="0">
                <a:solidFill>
                  <a:srgbClr val="C00000"/>
                </a:solidFill>
              </a:rPr>
              <a:t>alebo koná</a:t>
            </a:r>
            <a:r>
              <a:rPr lang="sk-SK" sz="3000" b="1" dirty="0">
                <a:solidFill>
                  <a:srgbClr val="C00000"/>
                </a:solidFill>
              </a:rPr>
              <a:t> </a:t>
            </a:r>
            <a:r>
              <a:rPr lang="sk-SK" sz="2400" b="1" dirty="0"/>
              <a:t>provokačným, posmešným alebo poburujúcim spôsobom</a:t>
            </a:r>
          </a:p>
          <a:p>
            <a:r>
              <a:rPr lang="sk-SK" sz="2400" b="1" dirty="0"/>
              <a:t>(...)</a:t>
            </a:r>
          </a:p>
          <a:p>
            <a:pPr marL="0" indent="0">
              <a:buNone/>
            </a:pPr>
            <a:r>
              <a:rPr lang="sk-SK" sz="2200" dirty="0">
                <a:highlight>
                  <a:srgbClr val="FFFF00"/>
                </a:highlight>
              </a:rPr>
              <a:t>(P12, strana 106, prvé dve odrážky)</a:t>
            </a:r>
          </a:p>
          <a:p>
            <a:pPr marL="0" indent="0">
              <a:buNone/>
            </a:pPr>
            <a:r>
              <a:rPr lang="sk-SK" sz="2400" dirty="0"/>
              <a:t> </a:t>
            </a:r>
          </a:p>
          <a:p>
            <a:pPr marL="0" indent="0">
              <a:buNone/>
            </a:pPr>
            <a:r>
              <a:rPr lang="sk-SK" sz="2400" u="sng" dirty="0"/>
              <a:t>Vysvetlenie</a:t>
            </a:r>
            <a:endParaRPr lang="sk-SK" sz="2400" dirty="0"/>
          </a:p>
          <a:p>
            <a:pPr marL="0" indent="0">
              <a:buNone/>
            </a:pPr>
            <a:r>
              <a:rPr lang="sk-SK" sz="2400" dirty="0"/>
              <a:t>Akákoľvek akcia (čin), ktorá spôsobuje bezpečnostné alebo ochranné, zabezpečovacie problémy (spôsobuje znepokojenie a obavy o bezpečnosť), alebo je provokatívna a podobne, musí byť potrestaná napomenutím ŽK.</a:t>
            </a:r>
          </a:p>
        </p:txBody>
      </p:sp>
    </p:spTree>
    <p:extLst>
      <p:ext uri="{BB962C8B-B14F-4D97-AF65-F5344CB8AC3E}">
        <p14:creationId xmlns:p14="http://schemas.microsoft.com/office/powerpoint/2010/main" val="128368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4000" b="1" dirty="0"/>
              <a:t>P12 – Vylúčenia / 1</a:t>
            </a:r>
          </a:p>
        </p:txBody>
      </p:sp>
      <p:sp>
        <p:nvSpPr>
          <p:cNvPr id="3" name="Zástupný symbol obsahu 2"/>
          <p:cNvSpPr>
            <a:spLocks noGrp="1"/>
          </p:cNvSpPr>
          <p:nvPr>
            <p:ph idx="1"/>
          </p:nvPr>
        </p:nvSpPr>
        <p:spPr>
          <a:xfrm>
            <a:off x="164123" y="1512278"/>
            <a:ext cx="8897815" cy="5205046"/>
          </a:xfrm>
        </p:spPr>
        <p:txBody>
          <a:bodyPr>
            <a:normAutofit lnSpcReduction="10000"/>
          </a:bodyPr>
          <a:lstStyle/>
          <a:p>
            <a:pPr marL="0" indent="0">
              <a:buNone/>
            </a:pPr>
            <a:r>
              <a:rPr lang="sk-SK" sz="2400" u="sng" dirty="0"/>
              <a:t>Nový text</a:t>
            </a:r>
            <a:endParaRPr lang="sk-SK" sz="2400" dirty="0"/>
          </a:p>
          <a:p>
            <a:pPr marL="0" indent="0">
              <a:buNone/>
            </a:pPr>
            <a:r>
              <a:rPr lang="sk-SK" b="1" dirty="0"/>
              <a:t>Rozhodca vylúči hráča, náhradníka alebo vystriedaného hráča, keď sa dopustí jedného z nasledovných priestupkov</a:t>
            </a:r>
          </a:p>
          <a:p>
            <a:pPr marL="0" indent="0">
              <a:buNone/>
            </a:pPr>
            <a:r>
              <a:rPr lang="sk-SK" b="1" dirty="0"/>
              <a:t>(...)</a:t>
            </a:r>
          </a:p>
          <a:p>
            <a:pPr lvl="0"/>
            <a:r>
              <a:rPr lang="sk-SK" b="1" dirty="0"/>
              <a:t>zmarí</a:t>
            </a:r>
            <a:r>
              <a:rPr lang="sk-SK" dirty="0"/>
              <a:t> </a:t>
            </a:r>
            <a:r>
              <a:rPr lang="sk-SK" b="1" u="sng" dirty="0">
                <a:solidFill>
                  <a:srgbClr val="C00000"/>
                </a:solidFill>
              </a:rPr>
              <a:t>dosiahnutie gólu alebo</a:t>
            </a:r>
            <a:r>
              <a:rPr lang="sk-SK" b="1" dirty="0">
                <a:solidFill>
                  <a:srgbClr val="C00000"/>
                </a:solidFill>
              </a:rPr>
              <a:t> </a:t>
            </a:r>
            <a:r>
              <a:rPr lang="sk-SK" b="1" dirty="0"/>
              <a:t>jasnú gólovú príležitosť súperovi, </a:t>
            </a:r>
            <a:r>
              <a:rPr lang="sk-SK" b="1" u="sng" dirty="0">
                <a:solidFill>
                  <a:srgbClr val="C00000"/>
                </a:solidFill>
              </a:rPr>
              <a:t>ktorý svojím celkovým pohybom smeruje k bránke previnivšieho sa družstva tým,</a:t>
            </a:r>
            <a:r>
              <a:rPr lang="sk-SK" b="1" dirty="0">
                <a:solidFill>
                  <a:srgbClr val="C00000"/>
                </a:solidFill>
              </a:rPr>
              <a:t>  </a:t>
            </a:r>
            <a:r>
              <a:rPr lang="sk-SK" b="1" dirty="0"/>
              <a:t>že sa dopustí priestupku, za ktorý sa nariaďuje voľný kop</a:t>
            </a:r>
          </a:p>
          <a:p>
            <a:pPr marL="0" lvl="0" indent="0">
              <a:buNone/>
            </a:pPr>
            <a:r>
              <a:rPr lang="sk-SK" sz="2400" dirty="0">
                <a:highlight>
                  <a:srgbClr val="FFFF00"/>
                </a:highlight>
              </a:rPr>
              <a:t>(P12, strana 107, druhá odrážka zvrchu)</a:t>
            </a:r>
          </a:p>
        </p:txBody>
      </p:sp>
    </p:spTree>
    <p:extLst>
      <p:ext uri="{BB962C8B-B14F-4D97-AF65-F5344CB8AC3E}">
        <p14:creationId xmlns:p14="http://schemas.microsoft.com/office/powerpoint/2010/main" val="168764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4000" b="1" dirty="0"/>
              <a:t>P12 – Vylúčenia / 2</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800" u="sng" dirty="0"/>
              <a:t>Vysvetlenie</a:t>
            </a:r>
            <a:endParaRPr lang="sk-SK" sz="2800" dirty="0"/>
          </a:p>
          <a:p>
            <a:pPr lvl="0"/>
            <a:r>
              <a:rPr lang="sk-SK" sz="2800" dirty="0"/>
              <a:t>Objasňuje, že zmarenie dosiahnutia gólu je priestupkom, za ktorý sa hráč vylučuje z hry ČK</a:t>
            </a:r>
          </a:p>
          <a:p>
            <a:pPr lvl="0"/>
            <a:r>
              <a:rPr lang="sk-SK" sz="2800" dirty="0"/>
              <a:t>Použitím výrazu „previnivšieho sa družstva“ sa text stáva jasnejším, čo v pôvodnom texte bolo zavádzajúce/nepresné</a:t>
            </a:r>
          </a:p>
          <a:p>
            <a:pPr lvl="0"/>
            <a:r>
              <a:rPr lang="sk-SK" sz="2800" dirty="0"/>
              <a:t>Použitím výrazu „celkovým pohybom smerom k bránke previnivšieho sa družstva“ je objasnené to, že ak finálna etapa pohybu útočníka je ísť/bežať diagonálne okolo brankára/obrancu, toto môže byť stále považované za jasnú gólovú príležitosť.</a:t>
            </a:r>
          </a:p>
        </p:txBody>
      </p:sp>
    </p:spTree>
    <p:extLst>
      <p:ext uri="{BB962C8B-B14F-4D97-AF65-F5344CB8AC3E}">
        <p14:creationId xmlns:p14="http://schemas.microsoft.com/office/powerpoint/2010/main" val="20932711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3200" b="1" dirty="0"/>
              <a:t>P12 – Zmarenie dosiahnutia gólu</a:t>
            </a:r>
            <a:br>
              <a:rPr lang="sk-SK" sz="3200" b="1" dirty="0"/>
            </a:br>
            <a:r>
              <a:rPr lang="sk-SK" sz="3200" b="1" dirty="0"/>
              <a:t>           alebo jasnej gólovej príležitosti / 1</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400" u="sng" dirty="0"/>
              <a:t>Pôvodný text</a:t>
            </a:r>
            <a:endParaRPr lang="sk-SK" sz="2400" dirty="0"/>
          </a:p>
          <a:p>
            <a:pPr marL="0" indent="0">
              <a:buNone/>
            </a:pPr>
            <a:r>
              <a:rPr lang="sk-SK" sz="2400" dirty="0"/>
              <a:t>Ak sa hráč dopustí v jeho vlastnom pokutovom území voči súperovi priestupku, ktorým zmarí jasnú gólovú príležitosť súpera a rozhodca nariadi pokutový kop, vinník bude napomenutý okrem prípadov, ak sa</a:t>
            </a:r>
          </a:p>
          <a:p>
            <a:r>
              <a:rPr lang="sk-SK" sz="2400" dirty="0"/>
              <a:t>jedná o priestupok zakázaného držania (ťahania) alebo sotenia, alebo</a:t>
            </a:r>
          </a:p>
          <a:p>
            <a:r>
              <a:rPr lang="sk-SK" sz="2400" dirty="0"/>
              <a:t>vinník nepokúša hrať s loptou alebo nemá možnosť hrať s loptou, alebo</a:t>
            </a:r>
          </a:p>
          <a:p>
            <a:r>
              <a:rPr lang="sk-SK" sz="2400" dirty="0"/>
              <a:t>jedná o jeden z priestupkov, za ktorý sa udeľuje červená karta bez ohľadu nato, na ktorom mieste hracej plochy sa stal (napríklad surová hra, hrubé nešportové správanie a podobne)</a:t>
            </a:r>
          </a:p>
          <a:p>
            <a:pPr marL="0" indent="0">
              <a:buNone/>
            </a:pPr>
            <a:endParaRPr lang="sk-SK" sz="3400" dirty="0"/>
          </a:p>
        </p:txBody>
      </p:sp>
    </p:spTree>
    <p:extLst>
      <p:ext uri="{BB962C8B-B14F-4D97-AF65-F5344CB8AC3E}">
        <p14:creationId xmlns:p14="http://schemas.microsoft.com/office/powerpoint/2010/main" val="25848435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3200" b="1" dirty="0"/>
              <a:t>P12 – Zmarenie dosiahnutia gólu</a:t>
            </a:r>
            <a:br>
              <a:rPr lang="sk-SK" sz="3200" b="1" dirty="0"/>
            </a:br>
            <a:r>
              <a:rPr lang="sk-SK" sz="3200" b="1" dirty="0"/>
              <a:t>           alebo jasnej gólovej príležitosti/ 2</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400" u="sng" dirty="0"/>
              <a:t>Nový text</a:t>
            </a:r>
            <a:endParaRPr lang="sk-SK" sz="2400" dirty="0"/>
          </a:p>
          <a:p>
            <a:pPr marL="0" indent="0">
              <a:buNone/>
            </a:pPr>
            <a:r>
              <a:rPr lang="sk-SK" sz="2400" b="1" dirty="0"/>
              <a:t>Ak sa hráč dopustí v jeho vlastnom pokutovom území voči súperovi priestupku, ktorým zmarí jasnú gólovú príležitosť súpera a rozhodca nariadi pokutový kop, vinník bude </a:t>
            </a:r>
            <a:r>
              <a:rPr lang="sk-SK" sz="2800" b="1" u="sng" dirty="0">
                <a:solidFill>
                  <a:srgbClr val="C00000"/>
                </a:solidFill>
              </a:rPr>
              <a:t>napomenutý, ak sa pri priestupku pokúšal hrať s loptou. Vo všetkých ďalších prípadoch, ako napríklad držanie, ťahanie, sotenie, ak sa vinníka nepokúša hrať s loptou alebo nemá možnosť hrať s loptou, musí byť vylúčený z hry.</a:t>
            </a:r>
            <a:endParaRPr lang="sk-SK" sz="2800" dirty="0">
              <a:solidFill>
                <a:srgbClr val="C00000"/>
              </a:solidFill>
            </a:endParaRPr>
          </a:p>
          <a:p>
            <a:pPr marL="0" indent="0">
              <a:buNone/>
            </a:pPr>
            <a:r>
              <a:rPr lang="sk-SK" sz="2400" dirty="0">
                <a:highlight>
                  <a:srgbClr val="FFFF00"/>
                </a:highlight>
              </a:rPr>
              <a:t>(P12, strana 107, odsek 2)</a:t>
            </a:r>
          </a:p>
          <a:p>
            <a:pPr marL="0" indent="0">
              <a:buNone/>
            </a:pPr>
            <a:r>
              <a:rPr lang="sk-SK" sz="2400" u="sng" dirty="0"/>
              <a:t>Vysvetlenie</a:t>
            </a:r>
            <a:endParaRPr lang="sk-SK" sz="2400" dirty="0"/>
          </a:p>
          <a:p>
            <a:pPr marL="0" indent="0">
              <a:buNone/>
            </a:pPr>
            <a:r>
              <a:rPr lang="sk-SK" sz="2400" dirty="0"/>
              <a:t>Žiadna zmena v Pravidlách futbalu alebo v ich aplikácii, len jasnejšie znenie.</a:t>
            </a:r>
          </a:p>
        </p:txBody>
      </p:sp>
    </p:spTree>
    <p:extLst>
      <p:ext uri="{BB962C8B-B14F-4D97-AF65-F5344CB8AC3E}">
        <p14:creationId xmlns:p14="http://schemas.microsoft.com/office/powerpoint/2010/main" val="177133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2400" y="1600200"/>
            <a:ext cx="8839200" cy="5058508"/>
          </a:xfrm>
        </p:spPr>
        <p:txBody>
          <a:bodyPr>
            <a:normAutofit lnSpcReduction="10000"/>
          </a:bodyPr>
          <a:lstStyle/>
          <a:p>
            <a:pPr marL="0" indent="0">
              <a:buNone/>
            </a:pPr>
            <a:r>
              <a:rPr lang="sk-SK" sz="2800" b="1" dirty="0"/>
              <a:t>Zameranie pre budúcnosť:</a:t>
            </a:r>
          </a:p>
          <a:p>
            <a:r>
              <a:rPr lang="sk-SK" sz="2800" dirty="0"/>
              <a:t>vylepšenie </a:t>
            </a:r>
            <a:r>
              <a:rPr lang="sk-SK" b="1" dirty="0">
                <a:solidFill>
                  <a:srgbClr val="FF0000"/>
                </a:solidFill>
              </a:rPr>
              <a:t>imidžu hry</a:t>
            </a:r>
            <a:r>
              <a:rPr lang="sk-SK" b="1" dirty="0"/>
              <a:t> </a:t>
            </a:r>
            <a:r>
              <a:rPr lang="sk-SK" sz="2800" dirty="0"/>
              <a:t>prostredníctvom Pravidiel futbalu, </a:t>
            </a:r>
            <a:r>
              <a:rPr lang="sk-SK" b="1" dirty="0">
                <a:solidFill>
                  <a:srgbClr val="FF0000"/>
                </a:solidFill>
              </a:rPr>
              <a:t>adresnosť riešení</a:t>
            </a:r>
            <a:r>
              <a:rPr lang="sk-SK" dirty="0"/>
              <a:t> </a:t>
            </a:r>
            <a:r>
              <a:rPr lang="sk-SK" sz="2800" dirty="0"/>
              <a:t>„čo futbal chce“, a </a:t>
            </a:r>
            <a:r>
              <a:rPr lang="sk-SK" b="1" dirty="0">
                <a:solidFill>
                  <a:srgbClr val="FF0000"/>
                </a:solidFill>
              </a:rPr>
              <a:t>naštartovanie navrhovaných zmien na prospech hry</a:t>
            </a:r>
            <a:r>
              <a:rPr lang="sk-SK" dirty="0"/>
              <a:t> </a:t>
            </a:r>
            <a:r>
              <a:rPr lang="sk-SK" sz="2800" dirty="0"/>
              <a:t>a ich testovanie v rámci definovanej štruktúry. </a:t>
            </a:r>
          </a:p>
          <a:p>
            <a:endParaRPr lang="sk-SK" sz="2800" dirty="0"/>
          </a:p>
          <a:p>
            <a:r>
              <a:rPr lang="sk-SK" sz="2800" dirty="0"/>
              <a:t>Týmto sa dosiahne a zabezpečí to, že futbal sa </a:t>
            </a:r>
            <a:r>
              <a:rPr lang="sk-SK" b="1" dirty="0">
                <a:solidFill>
                  <a:srgbClr val="FF0000"/>
                </a:solidFill>
              </a:rPr>
              <a:t>nebude musieť prispôsobovať príliš veľkému množstvu zmien</a:t>
            </a:r>
            <a:r>
              <a:rPr lang="sk-SK" dirty="0"/>
              <a:t> </a:t>
            </a:r>
            <a:r>
              <a:rPr lang="sk-SK" sz="2800" dirty="0"/>
              <a:t>vo veľmi krátkom časovom úseku v nasledujúcom období. </a:t>
            </a:r>
          </a:p>
          <a:p>
            <a:pPr lvl="0"/>
            <a:endParaRPr lang="sk-SK" sz="2800" dirty="0"/>
          </a:p>
          <a:p>
            <a:pPr marL="0" indent="0">
              <a:buNone/>
            </a:pPr>
            <a:endParaRPr lang="sk-SK" sz="2800" dirty="0"/>
          </a:p>
        </p:txBody>
      </p:sp>
      <p:sp>
        <p:nvSpPr>
          <p:cNvPr id="4" name="Nadpis 3"/>
          <p:cNvSpPr>
            <a:spLocks noGrp="1"/>
          </p:cNvSpPr>
          <p:nvPr>
            <p:ph type="title"/>
          </p:nvPr>
        </p:nvSpPr>
        <p:spPr>
          <a:xfrm>
            <a:off x="1629508" y="274638"/>
            <a:ext cx="7057292" cy="1143000"/>
          </a:xfrm>
        </p:spPr>
        <p:txBody>
          <a:bodyPr>
            <a:normAutofit/>
          </a:bodyPr>
          <a:lstStyle/>
          <a:p>
            <a:pPr algn="l"/>
            <a:r>
              <a:rPr lang="sk-SK" sz="4000" dirty="0"/>
              <a:t>Stratégia IFAB pre budúcnosť / 1</a:t>
            </a:r>
          </a:p>
        </p:txBody>
      </p:sp>
    </p:spTree>
    <p:extLst>
      <p:ext uri="{BB962C8B-B14F-4D97-AF65-F5344CB8AC3E}">
        <p14:creationId xmlns:p14="http://schemas.microsoft.com/office/powerpoint/2010/main" val="382532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3200" b="1" dirty="0"/>
              <a:t>P12 – Zmarenie dosiahnutia gólu</a:t>
            </a:r>
            <a:br>
              <a:rPr lang="sk-SK" sz="3200" b="1" dirty="0"/>
            </a:br>
            <a:r>
              <a:rPr lang="sk-SK" sz="3200" b="1" dirty="0"/>
              <a:t>           alebo jasnej gólovej príležitosti/ 3</a:t>
            </a:r>
          </a:p>
        </p:txBody>
      </p:sp>
      <p:sp>
        <p:nvSpPr>
          <p:cNvPr id="3" name="Zástupný symbol obsahu 2"/>
          <p:cNvSpPr>
            <a:spLocks noGrp="1"/>
          </p:cNvSpPr>
          <p:nvPr>
            <p:ph idx="1"/>
          </p:nvPr>
        </p:nvSpPr>
        <p:spPr>
          <a:xfrm>
            <a:off x="164123" y="1512278"/>
            <a:ext cx="8897815" cy="5205046"/>
          </a:xfrm>
        </p:spPr>
        <p:txBody>
          <a:bodyPr>
            <a:normAutofit lnSpcReduction="10000"/>
          </a:bodyPr>
          <a:lstStyle/>
          <a:p>
            <a:pPr marL="0" indent="0">
              <a:buNone/>
            </a:pPr>
            <a:r>
              <a:rPr lang="sk-SK" sz="2400" u="sng" dirty="0"/>
              <a:t>Pridaný text</a:t>
            </a:r>
            <a:endParaRPr lang="sk-SK" sz="2400" dirty="0"/>
          </a:p>
          <a:p>
            <a:pPr marL="0" indent="0">
              <a:buNone/>
            </a:pPr>
            <a:r>
              <a:rPr lang="sk-SK" sz="2800" b="1" u="sng" dirty="0">
                <a:solidFill>
                  <a:srgbClr val="C00000"/>
                </a:solidFill>
              </a:rPr>
              <a:t>Ak hráč, vylúčený hráč, náhradník alebo vystriedaný hráč vstúpi na hraciu plochu bez požadovaného súhlasu rozhodcu a ovplyvní hru alebo súpera a zmarí tým súperovi dosiahnutie gólu alebo jeho jasnú gólovú príležitosť, tak sa dopúšťa priestupku, za ktorý sa vylučuje z hry.</a:t>
            </a:r>
            <a:endParaRPr lang="sk-SK" sz="2800" dirty="0">
              <a:solidFill>
                <a:srgbClr val="C00000"/>
              </a:solidFill>
            </a:endParaRPr>
          </a:p>
          <a:p>
            <a:pPr marL="0" indent="0">
              <a:buNone/>
            </a:pPr>
            <a:r>
              <a:rPr lang="sk-SK" sz="2400" dirty="0">
                <a:highlight>
                  <a:srgbClr val="FFFF00"/>
                </a:highlight>
              </a:rPr>
              <a:t>(P12, strana 107, tretí odsek) </a:t>
            </a:r>
          </a:p>
          <a:p>
            <a:pPr marL="0" indent="0">
              <a:buNone/>
            </a:pPr>
            <a:r>
              <a:rPr lang="sk-SK" sz="2400" u="sng" dirty="0"/>
              <a:t>Vysvetlenie</a:t>
            </a:r>
            <a:endParaRPr lang="sk-SK" sz="2400" dirty="0"/>
          </a:p>
          <a:p>
            <a:pPr marL="0" indent="0">
              <a:buNone/>
            </a:pPr>
            <a:r>
              <a:rPr lang="sk-SK" sz="2400" dirty="0"/>
              <a:t>Pridaný text objasňuje to, že ak ktokoľvek vstúpi na hraciu plochu bez súhlasu rozhodcu (včítane toho, ak hráč požaduje súhlas rozhodcu na návrat na hraciu plochu napríklad po zranení) a prekáža v dosiahnutí gólu alebo zmarí jasnú gólovú príležitosť, dopúšťa sa priestupku na vylúčenie z hry, hoci by sa nedopustil iného priestupku.</a:t>
            </a:r>
          </a:p>
        </p:txBody>
      </p:sp>
    </p:spTree>
    <p:extLst>
      <p:ext uri="{BB962C8B-B14F-4D97-AF65-F5344CB8AC3E}">
        <p14:creationId xmlns:p14="http://schemas.microsoft.com/office/powerpoint/2010/main" val="3573039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3200" b="1" dirty="0"/>
              <a:t>P12 – Nadviazanie na hru pri zakázanej hre a nešportovom správaní / 1</a:t>
            </a:r>
          </a:p>
        </p:txBody>
      </p:sp>
      <p:sp>
        <p:nvSpPr>
          <p:cNvPr id="3" name="Zástupný symbol obsahu 2"/>
          <p:cNvSpPr>
            <a:spLocks noGrp="1"/>
          </p:cNvSpPr>
          <p:nvPr>
            <p:ph idx="1"/>
          </p:nvPr>
        </p:nvSpPr>
        <p:spPr>
          <a:xfrm>
            <a:off x="164123" y="1512278"/>
            <a:ext cx="8897815" cy="5205046"/>
          </a:xfrm>
        </p:spPr>
        <p:txBody>
          <a:bodyPr>
            <a:normAutofit fontScale="62500" lnSpcReduction="20000"/>
          </a:bodyPr>
          <a:lstStyle/>
          <a:p>
            <a:pPr marL="0" indent="0">
              <a:buNone/>
            </a:pPr>
            <a:r>
              <a:rPr lang="sk-SK" sz="2400" u="sng" dirty="0"/>
              <a:t>Nový text</a:t>
            </a:r>
            <a:endParaRPr lang="sk-SK" sz="2400" dirty="0"/>
          </a:p>
          <a:p>
            <a:pPr marL="0" indent="0">
              <a:buNone/>
            </a:pPr>
            <a:r>
              <a:rPr lang="sk-SK" sz="2400" b="1" dirty="0"/>
              <a:t>Ak je lopta v čase priestupku v hre a hráč sa dopustí priestupku na hracej ploche voči</a:t>
            </a:r>
          </a:p>
          <a:p>
            <a:pPr lvl="0"/>
            <a:r>
              <a:rPr lang="sk-SK" sz="2400" b="1" dirty="0"/>
              <a:t>(...)</a:t>
            </a:r>
          </a:p>
          <a:p>
            <a:pPr lvl="0"/>
            <a:r>
              <a:rPr lang="sk-SK" sz="2400" b="1" dirty="0"/>
              <a:t>spoluhráčovi, náhradníkovi, vystriedanému hráčovi, </a:t>
            </a:r>
            <a:r>
              <a:rPr lang="sk-SK" sz="3300" b="1" u="sng" dirty="0">
                <a:solidFill>
                  <a:srgbClr val="C00000"/>
                </a:solidFill>
              </a:rPr>
              <a:t>vylúčenému hráčovi,</a:t>
            </a:r>
            <a:r>
              <a:rPr lang="sk-SK" sz="3300" b="1" dirty="0">
                <a:solidFill>
                  <a:srgbClr val="C00000"/>
                </a:solidFill>
              </a:rPr>
              <a:t> </a:t>
            </a:r>
            <a:r>
              <a:rPr lang="sk-SK" sz="2400" b="1" dirty="0"/>
              <a:t>rozhodcovi alebo členovi realizačného tímu, na hru sa nadväzuje priamym voľným kopom alebo pokutovým kopom</a:t>
            </a:r>
          </a:p>
          <a:p>
            <a:pPr marL="0" lvl="0" indent="0">
              <a:buNone/>
            </a:pPr>
            <a:r>
              <a:rPr lang="sk-SK" sz="2900" dirty="0">
                <a:highlight>
                  <a:srgbClr val="FFFF00"/>
                </a:highlight>
              </a:rPr>
              <a:t>(P12, strana 108, predposledná odrážka dolu)</a:t>
            </a:r>
          </a:p>
          <a:p>
            <a:pPr marL="0" indent="0">
              <a:buNone/>
            </a:pPr>
            <a:r>
              <a:rPr lang="sk-SK" sz="2400" b="1" dirty="0"/>
              <a:t>Ak je lopta v hre a hráč</a:t>
            </a:r>
          </a:p>
          <a:p>
            <a:pPr lvl="0"/>
            <a:r>
              <a:rPr lang="sk-SK" sz="2400" b="1" dirty="0"/>
              <a:t>sa dopustí priestupku </a:t>
            </a:r>
            <a:r>
              <a:rPr lang="sk-SK" sz="3300" b="1" u="sng" dirty="0">
                <a:solidFill>
                  <a:srgbClr val="C00000"/>
                </a:solidFill>
              </a:rPr>
              <a:t>voči rozhodcovi, hráčovi súpera, náhradníkovi, vystriedanému, vylúčenému hráčovi alebo členovi realizačného tímu </a:t>
            </a:r>
            <a:r>
              <a:rPr lang="sk-SK" sz="2400" dirty="0"/>
              <a:t>mimo hracej plochy, alebo</a:t>
            </a:r>
          </a:p>
          <a:p>
            <a:pPr lvl="0"/>
            <a:r>
              <a:rPr lang="sk-SK" sz="3600" b="1" u="sng" dirty="0">
                <a:solidFill>
                  <a:srgbClr val="C00000"/>
                </a:solidFill>
              </a:rPr>
              <a:t>náhradník, vystriedaný hráč, vylúčený hráč alebo člen realizačného tímu sa dopustí priestupku voči súperovi alebo rozhodcovi mimo hracej plochy, </a:t>
            </a:r>
          </a:p>
          <a:p>
            <a:pPr marL="0" lvl="0" indent="0">
              <a:buNone/>
            </a:pPr>
            <a:r>
              <a:rPr lang="sk-SK" sz="3600" b="1" u="sng" dirty="0">
                <a:solidFill>
                  <a:srgbClr val="C00000"/>
                </a:solidFill>
              </a:rPr>
              <a:t>vo všetkých týchto prípadoch je hra  nadviazaná voľným kopom z čiary ohraničujúcej hraciu plochu a to najbližšie k miestu, kde došlo k priestupku. Ak je takýto priestupok, za ktorý sa nariaďuje priamy voľný kop spáchaný mimo hracej plochy, ale vo vnútri pokutového územia vinníka, je nariadený pokutový kop.</a:t>
            </a:r>
          </a:p>
          <a:p>
            <a:pPr marL="0" indent="0">
              <a:buNone/>
            </a:pPr>
            <a:r>
              <a:rPr lang="sk-SK" sz="2900" dirty="0">
                <a:highlight>
                  <a:srgbClr val="FFFF00"/>
                </a:highlight>
              </a:rPr>
              <a:t>(P12, strana 109, hore prvá a druhá odrážka)</a:t>
            </a:r>
          </a:p>
          <a:p>
            <a:pPr marL="0" indent="0">
              <a:buNone/>
            </a:pPr>
            <a:endParaRPr lang="sk-SK" sz="3600" dirty="0">
              <a:highlight>
                <a:srgbClr val="FFFF00"/>
              </a:highlight>
            </a:endParaRPr>
          </a:p>
          <a:p>
            <a:pPr marL="0" lvl="0" indent="0">
              <a:buNone/>
            </a:pPr>
            <a:endParaRPr lang="sk-SK" sz="2600" dirty="0">
              <a:solidFill>
                <a:srgbClr val="C00000"/>
              </a:solidFill>
            </a:endParaRPr>
          </a:p>
        </p:txBody>
      </p:sp>
    </p:spTree>
    <p:extLst>
      <p:ext uri="{BB962C8B-B14F-4D97-AF65-F5344CB8AC3E}">
        <p14:creationId xmlns:p14="http://schemas.microsoft.com/office/powerpoint/2010/main" val="401833926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3200" b="1" dirty="0"/>
              <a:t>P12 – Nadviazanie na hru pri zakázanej hre a nešportovom správaní / 2</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000" u="sng" dirty="0"/>
              <a:t>Vysvetlenie</a:t>
            </a:r>
            <a:endParaRPr lang="sk-SK" sz="2000" dirty="0"/>
          </a:p>
          <a:p>
            <a:pPr lvl="0"/>
            <a:r>
              <a:rPr lang="sk-SK" sz="2000" dirty="0"/>
              <a:t>ak sa stal priestupok na hracej ploche voči vylúčenému hráčovi, je nariadený priamy voľný kop</a:t>
            </a:r>
          </a:p>
          <a:p>
            <a:pPr lvl="0"/>
            <a:r>
              <a:rPr lang="sk-SK" sz="2000" dirty="0"/>
              <a:t>ak sa hráč dopustí priestupku voči súperovi/náhradníkovi/členovi realizačného tímu alebo rozhodcovi mimo hracej plochy, na hru sa nadviaže voľným kopom z čiary ohraničujúcej hraciu plochu. Napríklad ak hráč udrie súperovho náhradníka/člena realizačného tímu</a:t>
            </a:r>
          </a:p>
          <a:p>
            <a:pPr lvl="0"/>
            <a:r>
              <a:rPr lang="sk-SK" sz="2000" dirty="0"/>
              <a:t>Ak sa náhradník/člen realizačného tímu dopustí priestupku voči súperovmu hráčovi alebo rozhodcovi mimo hracej plochy, na hru sa nadviaže voľným kopom z čiary ohraničujúcej hraciu plochu, napríklad: náhradník udrie hráča čakajúceho na návrat na hraciu plochu po ošetrení alebo ak podrazí hráča, ktorý dočasne opustil hraciu plochu</a:t>
            </a:r>
            <a:endParaRPr lang="sk-SK" sz="2000" b="1" dirty="0">
              <a:solidFill>
                <a:srgbClr val="FFFF00"/>
              </a:solidFill>
              <a:effectLst>
                <a:outerShdw blurRad="38100" dist="38100" dir="2700000" algn="tl">
                  <a:srgbClr val="000000">
                    <a:alpha val="43137"/>
                  </a:srgbClr>
                </a:outerShdw>
              </a:effectLst>
            </a:endParaRPr>
          </a:p>
          <a:p>
            <a:pPr lvl="0"/>
            <a:r>
              <a:rPr lang="sk-SK" sz="2000" dirty="0"/>
              <a:t>Toto pravidlo sa nevzťahuje na priestupky medzi náhradníkmi alebo členmi realizačného tímu – vzťahuje sa iba na priestupok vykonaný hráčmi alebo voči nim.</a:t>
            </a:r>
          </a:p>
        </p:txBody>
      </p:sp>
    </p:spTree>
    <p:extLst>
      <p:ext uri="{BB962C8B-B14F-4D97-AF65-F5344CB8AC3E}">
        <p14:creationId xmlns:p14="http://schemas.microsoft.com/office/powerpoint/2010/main" val="63790005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4000" b="1" dirty="0"/>
              <a:t>P12 – Vhadzovanie predmetov</a:t>
            </a:r>
          </a:p>
        </p:txBody>
      </p:sp>
      <p:sp>
        <p:nvSpPr>
          <p:cNvPr id="3" name="Zástupný symbol obsahu 2"/>
          <p:cNvSpPr>
            <a:spLocks noGrp="1"/>
          </p:cNvSpPr>
          <p:nvPr>
            <p:ph idx="1"/>
          </p:nvPr>
        </p:nvSpPr>
        <p:spPr>
          <a:xfrm>
            <a:off x="164123" y="1512278"/>
            <a:ext cx="8897815" cy="5205046"/>
          </a:xfrm>
        </p:spPr>
        <p:txBody>
          <a:bodyPr>
            <a:normAutofit fontScale="85000" lnSpcReduction="20000"/>
          </a:bodyPr>
          <a:lstStyle/>
          <a:p>
            <a:pPr marL="0" indent="0">
              <a:buNone/>
            </a:pPr>
            <a:r>
              <a:rPr lang="sk-SK" sz="2400" u="sng" dirty="0"/>
              <a:t>Pôvodný text</a:t>
            </a:r>
            <a:endParaRPr lang="sk-SK" sz="2400" dirty="0"/>
          </a:p>
          <a:p>
            <a:pPr marL="0" indent="0">
              <a:buNone/>
            </a:pPr>
            <a:r>
              <a:rPr lang="sk-SK" sz="2400" u="sng" dirty="0"/>
              <a:t>Priestupky hodením predmetu (alebo lopty)</a:t>
            </a:r>
            <a:endParaRPr lang="sk-SK" sz="2400" dirty="0"/>
          </a:p>
          <a:p>
            <a:pPr marL="0" indent="0">
              <a:buNone/>
            </a:pPr>
            <a:r>
              <a:rPr lang="sk-SK" sz="2400" dirty="0"/>
              <a:t>Ak v čase, keď je lopta v hre, hráč, náhradník alebo vystriedaný hráč hodí predmet (včítane lopty) do súpera alebo ktorejkoľvek inej osoby, rozhodca musí prerušiť hru a ak bol priestupok vykonaný</a:t>
            </a:r>
          </a:p>
          <a:p>
            <a:pPr lvl="0"/>
            <a:r>
              <a:rPr lang="sk-SK" sz="2400" dirty="0"/>
              <a:t>riskantným spôsobom – napomenúť vinníka za nešportové správanie</a:t>
            </a:r>
          </a:p>
          <a:p>
            <a:pPr lvl="0"/>
            <a:r>
              <a:rPr lang="sk-SK" sz="2400" dirty="0"/>
              <a:t>nadmernou silou – vylúčiť vinníka za hrubé nešportové správanie</a:t>
            </a:r>
          </a:p>
          <a:p>
            <a:pPr marL="0" indent="0">
              <a:buNone/>
            </a:pPr>
            <a:r>
              <a:rPr lang="sk-SK" sz="2400" dirty="0"/>
              <a:t>(...)</a:t>
            </a:r>
          </a:p>
          <a:p>
            <a:pPr marL="0" indent="0">
              <a:buNone/>
            </a:pPr>
            <a:r>
              <a:rPr lang="sk-SK" sz="2400" dirty="0"/>
              <a:t>Ak hráč stojaci na hracej ploche alebo mimo nej hodí predmet do súpera, hra je znovu nadviazaná priamym voľným kopom alebo pokutovým kopom z miesta, kde predmet zasiahol alebo mohol zasiahnuť súpera.</a:t>
            </a:r>
          </a:p>
          <a:p>
            <a:pPr marL="0" indent="0">
              <a:buNone/>
            </a:pPr>
            <a:r>
              <a:rPr lang="sk-SK" sz="2400" dirty="0"/>
              <a:t> </a:t>
            </a:r>
          </a:p>
          <a:p>
            <a:pPr marL="0" indent="0">
              <a:buNone/>
            </a:pPr>
            <a:r>
              <a:rPr lang="sk-SK" sz="2400" dirty="0"/>
              <a:t>Na hru je nadviazané nepriamym voľným kopom, ak</a:t>
            </a:r>
          </a:p>
          <a:p>
            <a:pPr lvl="0"/>
            <a:r>
              <a:rPr lang="sk-SK" sz="2400" dirty="0"/>
              <a:t>hráč stojaci na hracej ploche hodí cudzí predmet do ktorejkoľvek osoby mimo hracej plochy</a:t>
            </a:r>
          </a:p>
          <a:p>
            <a:pPr lvl="0"/>
            <a:r>
              <a:rPr lang="sk-SK" sz="2400" dirty="0"/>
              <a:t>náhradník alebo vystriedaný hráč hodí cudzí premet do súpera stojaceho na hracej ploche.</a:t>
            </a:r>
          </a:p>
        </p:txBody>
      </p:sp>
    </p:spTree>
    <p:extLst>
      <p:ext uri="{BB962C8B-B14F-4D97-AF65-F5344CB8AC3E}">
        <p14:creationId xmlns:p14="http://schemas.microsoft.com/office/powerpoint/2010/main" val="16060477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4000" b="1" dirty="0"/>
              <a:t>P12 – Vhadzovanie predmetov / 1</a:t>
            </a:r>
          </a:p>
        </p:txBody>
      </p:sp>
      <p:sp>
        <p:nvSpPr>
          <p:cNvPr id="3" name="Zástupný symbol obsahu 2"/>
          <p:cNvSpPr>
            <a:spLocks noGrp="1"/>
          </p:cNvSpPr>
          <p:nvPr>
            <p:ph idx="1"/>
          </p:nvPr>
        </p:nvSpPr>
        <p:spPr>
          <a:xfrm>
            <a:off x="164123" y="1512278"/>
            <a:ext cx="8897815" cy="5205046"/>
          </a:xfrm>
        </p:spPr>
        <p:txBody>
          <a:bodyPr>
            <a:normAutofit fontScale="47500" lnSpcReduction="20000"/>
          </a:bodyPr>
          <a:lstStyle/>
          <a:p>
            <a:pPr marL="0" indent="0">
              <a:buNone/>
            </a:pPr>
            <a:r>
              <a:rPr lang="sk-SK" sz="2000" b="1" u="sng" dirty="0"/>
              <a:t>Nový text</a:t>
            </a:r>
            <a:endParaRPr lang="sk-SK" sz="2000" b="1" dirty="0"/>
          </a:p>
          <a:p>
            <a:pPr marL="0" indent="0">
              <a:buNone/>
            </a:pPr>
            <a:r>
              <a:rPr lang="sk-SK" sz="2900" b="1" dirty="0"/>
              <a:t>Ak hráč stojaci na hracej ploche alebo mimo nej hodí predmet, vrátane lopty do </a:t>
            </a:r>
            <a:r>
              <a:rPr lang="sk-SK" sz="4200" b="1" u="sng" dirty="0">
                <a:solidFill>
                  <a:srgbClr val="C00000"/>
                </a:solidFill>
              </a:rPr>
              <a:t>hráča súpera, náhradníka, vystriedaného hráča, vylúčeného hráča, člena realizačného tímu, rozhodcu alebo do lopty,</a:t>
            </a:r>
            <a:r>
              <a:rPr lang="sk-SK" sz="4200" b="1" dirty="0">
                <a:solidFill>
                  <a:srgbClr val="C00000"/>
                </a:solidFill>
              </a:rPr>
              <a:t> </a:t>
            </a:r>
            <a:r>
              <a:rPr lang="sk-SK" sz="2900" b="1" dirty="0"/>
              <a:t>hra bude nadviazaná priamym voľným kopom z miesta, kde predmet zasiahol alebo mohol zasiahnuť </a:t>
            </a:r>
            <a:r>
              <a:rPr lang="sk-SK" sz="4200" b="1" u="sng" dirty="0">
                <a:solidFill>
                  <a:srgbClr val="C00000"/>
                </a:solidFill>
              </a:rPr>
              <a:t>osobu alebo loptu. Ak je toto miesto mimo hracej plochy, bude nariadený voľný kop z čiary ohraničujúcej hraciu plochu, ktoré je najbližšie k tomu miestu. Pokutový kop bude nariadený, ak k priestupku dôjde v pokutovom území vinníka.</a:t>
            </a:r>
            <a:endParaRPr lang="sk-SK" sz="4200" dirty="0">
              <a:solidFill>
                <a:srgbClr val="C00000"/>
              </a:solidFill>
            </a:endParaRPr>
          </a:p>
          <a:p>
            <a:pPr marL="0" indent="0">
              <a:buNone/>
            </a:pPr>
            <a:r>
              <a:rPr lang="sk-SK" sz="4200" b="1" dirty="0"/>
              <a:t> </a:t>
            </a:r>
            <a:endParaRPr lang="sk-SK" sz="4200" dirty="0"/>
          </a:p>
          <a:p>
            <a:pPr marL="0" indent="0">
              <a:buNone/>
            </a:pPr>
            <a:r>
              <a:rPr lang="sk-SK" sz="4200" b="1" u="sng" dirty="0">
                <a:solidFill>
                  <a:srgbClr val="C00000"/>
                </a:solidFill>
              </a:rPr>
              <a:t>Ak náhradník, vystriedaný hráč, vylúčený hráč, hráč dočasne sa zdržujúci mimo hracej plochy alebo člen realizačného tímu hodí alebo kopne predmet do hracej plochy a je tým ovplyvnená hra, súper alebo rozhodca, hra bude nadviazaná priamym voľným kopom alebo pokutovým kopom z miesta, kde predmet ovplyvnil hru, alebo zasiahol prípadne by mohol zasiahnuť súpera, rozhodcu alebo loptu.</a:t>
            </a:r>
            <a:endParaRPr lang="sk-SK" sz="4200" dirty="0">
              <a:solidFill>
                <a:srgbClr val="C00000"/>
              </a:solidFill>
            </a:endParaRPr>
          </a:p>
          <a:p>
            <a:pPr marL="0" indent="0">
              <a:buNone/>
            </a:pPr>
            <a:r>
              <a:rPr lang="sk-SK" dirty="0">
                <a:highlight>
                  <a:srgbClr val="FFFF00"/>
                </a:highlight>
              </a:rPr>
              <a:t>(P12, strana 109)</a:t>
            </a:r>
          </a:p>
          <a:p>
            <a:pPr marL="0" indent="0">
              <a:buNone/>
            </a:pPr>
            <a:endParaRPr lang="sk-SK" dirty="0">
              <a:highlight>
                <a:srgbClr val="FFFF00"/>
              </a:highlight>
            </a:endParaRPr>
          </a:p>
          <a:p>
            <a:pPr marL="0" indent="0">
              <a:buNone/>
            </a:pPr>
            <a:r>
              <a:rPr lang="sk-SK" sz="4200" b="1" u="sng" dirty="0">
                <a:solidFill>
                  <a:srgbClr val="C00000"/>
                </a:solidFill>
              </a:rPr>
              <a:t>Vo všetkých prípadoch rozhodca vykoná primeranú disciplinárnu akciu. Ak bol priestupok vykonaný</a:t>
            </a:r>
            <a:endParaRPr lang="sk-SK" sz="4200" dirty="0">
              <a:solidFill>
                <a:srgbClr val="C00000"/>
              </a:solidFill>
            </a:endParaRPr>
          </a:p>
          <a:p>
            <a:pPr lvl="0"/>
            <a:r>
              <a:rPr lang="sk-SK" b="1" dirty="0"/>
              <a:t>riskantným spôsobom musí vinníka napomenúť za nešportové správanie</a:t>
            </a:r>
          </a:p>
          <a:p>
            <a:pPr lvl="0"/>
            <a:r>
              <a:rPr lang="sk-SK" b="1" dirty="0"/>
              <a:t>nadmernou silou musí vinníka vylúčiť  z hry za hrubé nešportové správanie</a:t>
            </a:r>
          </a:p>
          <a:p>
            <a:pPr marL="0" lvl="0" indent="0">
              <a:buNone/>
            </a:pPr>
            <a:r>
              <a:rPr lang="sk-SK" sz="2900" b="1" dirty="0">
                <a:highlight>
                  <a:srgbClr val="FFFF00"/>
                </a:highlight>
              </a:rPr>
              <a:t>(P12, strana 108)</a:t>
            </a:r>
          </a:p>
        </p:txBody>
      </p:sp>
    </p:spTree>
    <p:extLst>
      <p:ext uri="{BB962C8B-B14F-4D97-AF65-F5344CB8AC3E}">
        <p14:creationId xmlns:p14="http://schemas.microsoft.com/office/powerpoint/2010/main" val="37534262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3200" b="1" dirty="0"/>
              <a:t>P12 – Vhadzovanie predmetov / 2</a:t>
            </a:r>
          </a:p>
        </p:txBody>
      </p:sp>
      <p:sp>
        <p:nvSpPr>
          <p:cNvPr id="3" name="Zástupný symbol obsahu 2"/>
          <p:cNvSpPr>
            <a:spLocks noGrp="1"/>
          </p:cNvSpPr>
          <p:nvPr>
            <p:ph idx="1"/>
          </p:nvPr>
        </p:nvSpPr>
        <p:spPr>
          <a:xfrm>
            <a:off x="164123" y="1512278"/>
            <a:ext cx="8897815" cy="5205046"/>
          </a:xfrm>
        </p:spPr>
        <p:txBody>
          <a:bodyPr>
            <a:noAutofit/>
          </a:bodyPr>
          <a:lstStyle/>
          <a:p>
            <a:pPr marL="0" indent="0">
              <a:buNone/>
            </a:pPr>
            <a:r>
              <a:rPr lang="sk-SK" sz="2800" u="sng" dirty="0"/>
              <a:t>Vysvetlenie</a:t>
            </a:r>
            <a:endParaRPr lang="sk-SK" sz="2800" dirty="0"/>
          </a:p>
          <a:p>
            <a:pPr lvl="0"/>
            <a:r>
              <a:rPr lang="sk-SK" sz="2800" dirty="0"/>
              <a:t>ak hráč hodí predmet do kohokoľvek mimo hracej plochy, hra bude nadviazaná voľným kopom z čiary ohraničujúcej hraciu plochu a to najbližšie k miestu kde predmet zasiahol alebo by mohol zasiahnuť osobu. Ak sa to udialo v pokutovom území previnivšieho sa družstva, na hru bude nadviazané pokutovým kopom.</a:t>
            </a:r>
          </a:p>
          <a:p>
            <a:pPr lvl="0"/>
            <a:r>
              <a:rPr lang="sk-SK" sz="2800" dirty="0"/>
              <a:t>Výsledok/vplyv hodenia alebo kopnutia predmetu na hraciu plochu je to isté, ako keď sa osoba priestupku dopustí priamo, a preto je aj potrestanie rovnaké.</a:t>
            </a:r>
          </a:p>
        </p:txBody>
      </p:sp>
    </p:spTree>
    <p:extLst>
      <p:ext uri="{BB962C8B-B14F-4D97-AF65-F5344CB8AC3E}">
        <p14:creationId xmlns:p14="http://schemas.microsoft.com/office/powerpoint/2010/main" val="39536300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711567"/>
            <a:ext cx="7772400" cy="3200399"/>
          </a:xfrm>
        </p:spPr>
        <p:txBody>
          <a:bodyPr>
            <a:normAutofit/>
          </a:bodyPr>
          <a:lstStyle/>
          <a:p>
            <a:pPr marL="0" lvl="0" indent="0"/>
            <a:r>
              <a:rPr lang="sk-SK" sz="7200" b="1" dirty="0">
                <a:solidFill>
                  <a:srgbClr val="C00000"/>
                </a:solidFill>
                <a:effectLst>
                  <a:outerShdw blurRad="38100" dist="38100" dir="2700000" algn="tl">
                    <a:srgbClr val="000000">
                      <a:alpha val="43137"/>
                    </a:srgbClr>
                  </a:outerShdw>
                </a:effectLst>
              </a:rPr>
              <a:t>PRAVIDLO 13</a:t>
            </a:r>
            <a:br>
              <a:rPr lang="sk-SK" sz="7200" b="1" dirty="0">
                <a:solidFill>
                  <a:srgbClr val="0000FF"/>
                </a:solidFill>
                <a:effectLst>
                  <a:outerShdw blurRad="38100" dist="38100" dir="2700000" algn="tl">
                    <a:srgbClr val="000000">
                      <a:alpha val="43137"/>
                    </a:srgbClr>
                  </a:outerShdw>
                </a:effectLst>
              </a:rPr>
            </a:br>
            <a:r>
              <a:rPr lang="sk-SK" sz="7200" b="1" dirty="0">
                <a:solidFill>
                  <a:srgbClr val="0000FF"/>
                </a:solidFill>
                <a:effectLst>
                  <a:outerShdw blurRad="38100" dist="38100" dir="2700000" algn="tl">
                    <a:srgbClr val="000000">
                      <a:alpha val="43137"/>
                    </a:srgbClr>
                  </a:outerShdw>
                </a:effectLst>
              </a:rPr>
              <a:t>VOĽNÉ KOPY</a:t>
            </a:r>
            <a:endParaRPr lang="en-US" sz="7200" b="1" dirty="0">
              <a:solidFill>
                <a:srgbClr val="0000FF"/>
              </a:solidFill>
              <a:effectLst>
                <a:outerShdw blurRad="38100" dist="38100" dir="2700000" algn="tl">
                  <a:srgbClr val="000000">
                    <a:alpha val="43137"/>
                  </a:srgbClr>
                </a:outerShdw>
              </a:effectLst>
            </a:endParaRPr>
          </a:p>
        </p:txBody>
      </p:sp>
      <p:pic>
        <p:nvPicPr>
          <p:cNvPr id="4" name="Obrázok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7908" y="5848845"/>
            <a:ext cx="2935964" cy="660592"/>
          </a:xfrm>
          <a:prstGeom prst="rect">
            <a:avLst/>
          </a:prstGeom>
        </p:spPr>
      </p:pic>
      <p:pic>
        <p:nvPicPr>
          <p:cNvPr id="5" name="Obrázok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89935" y="676931"/>
            <a:ext cx="1326172" cy="425038"/>
          </a:xfrm>
          <a:prstGeom prst="rect">
            <a:avLst/>
          </a:prstGeom>
        </p:spPr>
      </p:pic>
      <p:pic>
        <p:nvPicPr>
          <p:cNvPr id="6" name="Obrázek 3" descr="C:\Users\hrinak\Pictures\logo konvencia.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884024" y="176035"/>
            <a:ext cx="1426830" cy="142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60796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3200" b="1" dirty="0"/>
              <a:t>P13 – </a:t>
            </a:r>
            <a:r>
              <a:rPr lang="sk-SK" sz="3200" b="1" u="sng" dirty="0">
                <a:solidFill>
                  <a:srgbClr val="C00000"/>
                </a:solidFill>
              </a:rPr>
              <a:t>Priestupky</a:t>
            </a:r>
            <a:r>
              <a:rPr lang="sk-SK" sz="3200" b="1" dirty="0"/>
              <a:t> a sankcie</a:t>
            </a:r>
          </a:p>
        </p:txBody>
      </p:sp>
      <p:sp>
        <p:nvSpPr>
          <p:cNvPr id="3" name="Zástupný symbol obsahu 2"/>
          <p:cNvSpPr>
            <a:spLocks noGrp="1"/>
          </p:cNvSpPr>
          <p:nvPr>
            <p:ph idx="1"/>
          </p:nvPr>
        </p:nvSpPr>
        <p:spPr>
          <a:xfrm>
            <a:off x="164123" y="1512278"/>
            <a:ext cx="8897815" cy="5205046"/>
          </a:xfrm>
        </p:spPr>
        <p:txBody>
          <a:bodyPr>
            <a:normAutofit fontScale="92500" lnSpcReduction="20000"/>
          </a:bodyPr>
          <a:lstStyle/>
          <a:p>
            <a:pPr marL="0" indent="0">
              <a:buNone/>
            </a:pPr>
            <a:r>
              <a:rPr lang="sk-SK" sz="2400" u="sng" dirty="0"/>
              <a:t>Pridaný a zmenený text</a:t>
            </a:r>
            <a:endParaRPr lang="sk-SK" sz="2400" dirty="0"/>
          </a:p>
          <a:p>
            <a:pPr marL="0" indent="0">
              <a:buNone/>
            </a:pPr>
            <a:r>
              <a:rPr lang="sk-SK" sz="2400" b="1" dirty="0"/>
              <a:t>Keď je voľný kop zahrávaný brániacim družstvom z vlastného pokutového územia rýchlo a niektorý z hráčov súperovho družstva je ešte vo vnútri pokutového územia, lebo nemal čas ho opustiť, rozhodca nechá pokračovať v hre. </a:t>
            </a:r>
            <a:r>
              <a:rPr lang="sk-SK" sz="3000" b="1" u="sng" dirty="0">
                <a:solidFill>
                  <a:srgbClr val="C00000"/>
                </a:solidFill>
              </a:rPr>
              <a:t>Ak hráč súpera, ktorý sa nachádza vo vnútri pokutového územia v čase, keď je voľný kop vykonávaný alebo vstúpi do pokutového územia predtým ako je lopta v hre, a sa dotkne lopty alebo napáda súpera v súboji o loptu predtým, ako sa lopty dotkne iný hráč, v takýchto prípadoch sa voľný kop musí opakovať.</a:t>
            </a:r>
            <a:endParaRPr lang="sk-SK" sz="3000" dirty="0">
              <a:solidFill>
                <a:srgbClr val="C00000"/>
              </a:solidFill>
            </a:endParaRPr>
          </a:p>
          <a:p>
            <a:pPr marL="0" indent="0">
              <a:buNone/>
            </a:pPr>
            <a:r>
              <a:rPr lang="sk-SK" sz="2000" dirty="0">
                <a:highlight>
                  <a:srgbClr val="FFFF00"/>
                </a:highlight>
              </a:rPr>
              <a:t>(P13, strana 128, druhý odsek)</a:t>
            </a:r>
          </a:p>
          <a:p>
            <a:pPr marL="0" indent="0">
              <a:buNone/>
            </a:pPr>
            <a:r>
              <a:rPr lang="sk-SK" sz="2000" dirty="0">
                <a:highlight>
                  <a:srgbClr val="FFFF00"/>
                </a:highlight>
              </a:rPr>
              <a:t> </a:t>
            </a:r>
          </a:p>
          <a:p>
            <a:pPr marL="0" indent="0">
              <a:buNone/>
            </a:pPr>
            <a:r>
              <a:rPr lang="sk-SK" sz="2400" u="sng" dirty="0"/>
              <a:t>Vysvetlenie</a:t>
            </a:r>
            <a:endParaRPr lang="sk-SK" sz="2400" dirty="0"/>
          </a:p>
          <a:p>
            <a:pPr marL="0" indent="0">
              <a:buNone/>
            </a:pPr>
            <a:r>
              <a:rPr lang="sk-SK" sz="2400" dirty="0"/>
              <a:t>Táto zmena zosúlaďuje požiadavky pre správne vykonanie voľného kopu brániacim družstvom z vlastného pokutového územia s požiadavkami na správne vykonanie kopu od bránky (Pravidlo 16).</a:t>
            </a:r>
          </a:p>
        </p:txBody>
      </p:sp>
    </p:spTree>
    <p:extLst>
      <p:ext uri="{BB962C8B-B14F-4D97-AF65-F5344CB8AC3E}">
        <p14:creationId xmlns:p14="http://schemas.microsoft.com/office/powerpoint/2010/main" val="19116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711567"/>
            <a:ext cx="7772400" cy="3200399"/>
          </a:xfrm>
        </p:spPr>
        <p:txBody>
          <a:bodyPr>
            <a:normAutofit/>
          </a:bodyPr>
          <a:lstStyle/>
          <a:p>
            <a:pPr marL="0" lvl="0" indent="0"/>
            <a:r>
              <a:rPr lang="sk-SK" sz="7200" b="1" dirty="0">
                <a:solidFill>
                  <a:srgbClr val="C00000"/>
                </a:solidFill>
                <a:effectLst>
                  <a:outerShdw blurRad="38100" dist="38100" dir="2700000" algn="tl">
                    <a:srgbClr val="000000">
                      <a:alpha val="43137"/>
                    </a:srgbClr>
                  </a:outerShdw>
                </a:effectLst>
              </a:rPr>
              <a:t>PRAVIDLO 14</a:t>
            </a:r>
            <a:br>
              <a:rPr lang="sk-SK" sz="7200" b="1" dirty="0">
                <a:solidFill>
                  <a:srgbClr val="0000FF"/>
                </a:solidFill>
                <a:effectLst>
                  <a:outerShdw blurRad="38100" dist="38100" dir="2700000" algn="tl">
                    <a:srgbClr val="000000">
                      <a:alpha val="43137"/>
                    </a:srgbClr>
                  </a:outerShdw>
                </a:effectLst>
              </a:rPr>
            </a:br>
            <a:r>
              <a:rPr lang="sk-SK" sz="7200" b="1" dirty="0">
                <a:solidFill>
                  <a:srgbClr val="0000FF"/>
                </a:solidFill>
                <a:effectLst>
                  <a:outerShdw blurRad="38100" dist="38100" dir="2700000" algn="tl">
                    <a:srgbClr val="000000">
                      <a:alpha val="43137"/>
                    </a:srgbClr>
                  </a:outerShdw>
                </a:effectLst>
              </a:rPr>
              <a:t>POKUTOVÝ KOP</a:t>
            </a:r>
            <a:endParaRPr lang="en-US" sz="7200" b="1" dirty="0">
              <a:solidFill>
                <a:srgbClr val="0000FF"/>
              </a:solidFill>
              <a:effectLst>
                <a:outerShdw blurRad="38100" dist="38100" dir="2700000" algn="tl">
                  <a:srgbClr val="000000">
                    <a:alpha val="43137"/>
                  </a:srgbClr>
                </a:outerShdw>
              </a:effectLst>
            </a:endParaRPr>
          </a:p>
        </p:txBody>
      </p:sp>
      <p:pic>
        <p:nvPicPr>
          <p:cNvPr id="4" name="Obrázok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7908" y="5848845"/>
            <a:ext cx="2935964" cy="660592"/>
          </a:xfrm>
          <a:prstGeom prst="rect">
            <a:avLst/>
          </a:prstGeom>
        </p:spPr>
      </p:pic>
      <p:pic>
        <p:nvPicPr>
          <p:cNvPr id="5" name="Obrázok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89935" y="676931"/>
            <a:ext cx="1326172" cy="425038"/>
          </a:xfrm>
          <a:prstGeom prst="rect">
            <a:avLst/>
          </a:prstGeom>
        </p:spPr>
      </p:pic>
      <p:pic>
        <p:nvPicPr>
          <p:cNvPr id="6" name="Obrázek 3" descr="C:\Users\hrinak\Pictures\logo konvencia.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884024" y="176035"/>
            <a:ext cx="1426830" cy="142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67841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3200" b="1" dirty="0"/>
              <a:t>P14 – Procedúra</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400" u="sng" dirty="0"/>
              <a:t>Pôvodný text</a:t>
            </a:r>
            <a:endParaRPr lang="sk-SK" sz="2400" dirty="0"/>
          </a:p>
          <a:p>
            <a:pPr marL="0" indent="0">
              <a:buNone/>
            </a:pPr>
            <a:r>
              <a:rPr lang="sk-SK" sz="2400" dirty="0"/>
              <a:t>Hráč, ktorý vykonáva pokutový kop, musí byť náležite známy a zreteľne určený.</a:t>
            </a:r>
          </a:p>
          <a:p>
            <a:pPr marL="0" indent="0">
              <a:buNone/>
            </a:pPr>
            <a:r>
              <a:rPr lang="sk-SK" sz="2400" dirty="0"/>
              <a:t> </a:t>
            </a:r>
          </a:p>
          <a:p>
            <a:pPr marL="0" indent="0">
              <a:buNone/>
            </a:pPr>
            <a:r>
              <a:rPr lang="sk-SK" sz="2400" u="sng" dirty="0"/>
              <a:t>Nový text</a:t>
            </a:r>
            <a:endParaRPr lang="sk-SK" sz="2400" dirty="0"/>
          </a:p>
          <a:p>
            <a:pPr marL="0" indent="0">
              <a:buNone/>
            </a:pPr>
            <a:r>
              <a:rPr lang="sk-SK" dirty="0"/>
              <a:t>Hráč, ktorý vykonáva pokutový kop, musí byť </a:t>
            </a:r>
            <a:r>
              <a:rPr lang="sk-SK" b="1" u="sng" dirty="0">
                <a:solidFill>
                  <a:srgbClr val="C00000"/>
                </a:solidFill>
              </a:rPr>
              <a:t>jasne</a:t>
            </a:r>
            <a:r>
              <a:rPr lang="sk-SK" dirty="0"/>
              <a:t> identifikovaný.</a:t>
            </a:r>
          </a:p>
          <a:p>
            <a:pPr marL="0" indent="0">
              <a:buNone/>
            </a:pPr>
            <a:r>
              <a:rPr lang="sk-SK" sz="2400" dirty="0"/>
              <a:t> </a:t>
            </a:r>
            <a:r>
              <a:rPr lang="sk-SK" sz="2400" dirty="0">
                <a:highlight>
                  <a:srgbClr val="FFFF00"/>
                </a:highlight>
              </a:rPr>
              <a:t>(P14, strana 132)</a:t>
            </a:r>
          </a:p>
          <a:p>
            <a:pPr marL="0" indent="0">
              <a:buNone/>
            </a:pPr>
            <a:endParaRPr lang="sk-SK" sz="2400" dirty="0">
              <a:highlight>
                <a:srgbClr val="FFFF00"/>
              </a:highlight>
            </a:endParaRPr>
          </a:p>
          <a:p>
            <a:pPr marL="0" indent="0">
              <a:buNone/>
            </a:pPr>
            <a:r>
              <a:rPr lang="sk-SK" sz="2400" u="sng" dirty="0"/>
              <a:t>Vysvetlenie</a:t>
            </a:r>
            <a:endParaRPr lang="sk-SK" sz="2400" dirty="0"/>
          </a:p>
          <a:p>
            <a:pPr marL="0" indent="0">
              <a:buNone/>
            </a:pPr>
            <a:r>
              <a:rPr lang="sk-SK" sz="2400" dirty="0"/>
              <a:t>Jasnejší text.</a:t>
            </a:r>
          </a:p>
        </p:txBody>
      </p:sp>
    </p:spTree>
    <p:extLst>
      <p:ext uri="{BB962C8B-B14F-4D97-AF65-F5344CB8AC3E}">
        <p14:creationId xmlns:p14="http://schemas.microsoft.com/office/powerpoint/2010/main" val="4114224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2400" y="1600200"/>
            <a:ext cx="8839200" cy="5175738"/>
          </a:xfrm>
        </p:spPr>
        <p:txBody>
          <a:bodyPr>
            <a:normAutofit lnSpcReduction="10000"/>
          </a:bodyPr>
          <a:lstStyle/>
          <a:p>
            <a:pPr marL="0" indent="0">
              <a:buNone/>
            </a:pPr>
            <a:r>
              <a:rPr lang="sk-SK" sz="2400" dirty="0"/>
              <a:t>Berúc do úvahy tieto tri základné strategické zámery, na všeobecnom výročnom zasadnutí v Londýne sa účastníci dohodli, že v najbližších 2-3 rokoch sa zamerajú na</a:t>
            </a:r>
          </a:p>
          <a:p>
            <a:pPr lvl="0"/>
            <a:r>
              <a:rPr lang="sk-SK" sz="2400" b="1" dirty="0">
                <a:solidFill>
                  <a:srgbClr val="FF0000"/>
                </a:solidFill>
              </a:rPr>
              <a:t>správanie sa hráčov</a:t>
            </a:r>
            <a:r>
              <a:rPr lang="sk-SK" sz="2400" b="1" dirty="0"/>
              <a:t> </a:t>
            </a:r>
            <a:r>
              <a:rPr lang="sk-SK" sz="2400" dirty="0"/>
              <a:t>(včítane posilňovania funkcie kapitána, „obkolesovanie“ rozhodcov, červené a žlté karty pre členov realizačného tímu),</a:t>
            </a:r>
          </a:p>
          <a:p>
            <a:pPr lvl="0"/>
            <a:r>
              <a:rPr lang="sk-SK" sz="2400" b="1" dirty="0">
                <a:solidFill>
                  <a:srgbClr val="FF0000"/>
                </a:solidFill>
              </a:rPr>
              <a:t>opatrenia na zredukovanie premárňovania hracieho času</a:t>
            </a:r>
            <a:r>
              <a:rPr lang="sk-SK" sz="2400" dirty="0"/>
              <a:t>, včítane zamerania sa na využívanie „efektívneho hracieho času“,</a:t>
            </a:r>
          </a:p>
          <a:p>
            <a:pPr lvl="0"/>
            <a:r>
              <a:rPr lang="sk-SK" sz="2400" b="1" dirty="0">
                <a:solidFill>
                  <a:srgbClr val="FF0000"/>
                </a:solidFill>
              </a:rPr>
              <a:t>férovejšiu metódu vykonávania kopov na bránku zo značky pokutového kopu</a:t>
            </a:r>
            <a:r>
              <a:rPr lang="sk-SK" sz="2400" dirty="0"/>
              <a:t>, (ako napríklad: ten istý hráč nemôže vždy vykonať „prvý“ kop v každom kole),</a:t>
            </a:r>
          </a:p>
          <a:p>
            <a:pPr lvl="0"/>
            <a:r>
              <a:rPr lang="sk-SK" sz="2400" b="1" dirty="0">
                <a:solidFill>
                  <a:srgbClr val="FF0000"/>
                </a:solidFill>
              </a:rPr>
              <a:t>pokračovanie experimentu „video asistent rozhodcu</a:t>
            </a:r>
            <a:r>
              <a:rPr lang="sk-SK" sz="2400" dirty="0"/>
              <a:t>“ (VAR), včítane potencionálneho rozvoja technológie na posúdenie HMH,</a:t>
            </a:r>
          </a:p>
          <a:p>
            <a:pPr lvl="0"/>
            <a:r>
              <a:rPr lang="sk-SK" sz="2400" b="1" dirty="0">
                <a:solidFill>
                  <a:srgbClr val="FF0000"/>
                </a:solidFill>
              </a:rPr>
              <a:t>zakázanú hru rukou</a:t>
            </a:r>
            <a:r>
              <a:rPr lang="sk-SK" sz="2400" b="1" dirty="0"/>
              <a:t>.</a:t>
            </a:r>
          </a:p>
          <a:p>
            <a:endParaRPr lang="sk-SK" sz="2400" dirty="0"/>
          </a:p>
          <a:p>
            <a:pPr marL="0" indent="0">
              <a:buNone/>
            </a:pPr>
            <a:endParaRPr lang="sk-SK" sz="2400" dirty="0"/>
          </a:p>
          <a:p>
            <a:pPr marL="0" indent="0">
              <a:buNone/>
            </a:pPr>
            <a:endParaRPr lang="sk-SK" sz="2800" dirty="0"/>
          </a:p>
        </p:txBody>
      </p:sp>
      <p:sp>
        <p:nvSpPr>
          <p:cNvPr id="4" name="Nadpis 3"/>
          <p:cNvSpPr>
            <a:spLocks noGrp="1"/>
          </p:cNvSpPr>
          <p:nvPr>
            <p:ph type="title"/>
          </p:nvPr>
        </p:nvSpPr>
        <p:spPr>
          <a:xfrm>
            <a:off x="1629508" y="274638"/>
            <a:ext cx="7057292" cy="1143000"/>
          </a:xfrm>
        </p:spPr>
        <p:txBody>
          <a:bodyPr>
            <a:normAutofit/>
          </a:bodyPr>
          <a:lstStyle/>
          <a:p>
            <a:pPr algn="l"/>
            <a:r>
              <a:rPr lang="sk-SK" sz="4000" dirty="0"/>
              <a:t>Stratégia IFAB pre budúcnosť / 2</a:t>
            </a:r>
          </a:p>
        </p:txBody>
      </p:sp>
    </p:spTree>
    <p:extLst>
      <p:ext uri="{BB962C8B-B14F-4D97-AF65-F5344CB8AC3E}">
        <p14:creationId xmlns:p14="http://schemas.microsoft.com/office/powerpoint/2010/main" val="299891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3200" b="1" dirty="0"/>
              <a:t>P14 – </a:t>
            </a:r>
            <a:r>
              <a:rPr lang="sk-SK" sz="3200" b="1" u="sng" dirty="0">
                <a:solidFill>
                  <a:srgbClr val="C00000"/>
                </a:solidFill>
              </a:rPr>
              <a:t>Priestupky</a:t>
            </a:r>
            <a:r>
              <a:rPr lang="sk-SK" sz="3200" b="1" dirty="0"/>
              <a:t> a sankcie / 1</a:t>
            </a:r>
          </a:p>
        </p:txBody>
      </p:sp>
      <p:sp>
        <p:nvSpPr>
          <p:cNvPr id="3" name="Zástupný symbol obsahu 2"/>
          <p:cNvSpPr>
            <a:spLocks noGrp="1"/>
          </p:cNvSpPr>
          <p:nvPr>
            <p:ph idx="1"/>
          </p:nvPr>
        </p:nvSpPr>
        <p:spPr>
          <a:xfrm>
            <a:off x="164123" y="1512278"/>
            <a:ext cx="8897815" cy="5205046"/>
          </a:xfrm>
        </p:spPr>
        <p:txBody>
          <a:bodyPr>
            <a:normAutofit fontScale="62500" lnSpcReduction="20000"/>
          </a:bodyPr>
          <a:lstStyle/>
          <a:p>
            <a:pPr marL="0" indent="0">
              <a:buNone/>
            </a:pPr>
            <a:r>
              <a:rPr lang="sk-SK" sz="2400" u="sng" dirty="0"/>
              <a:t>Pridaný text´</a:t>
            </a:r>
          </a:p>
          <a:p>
            <a:pPr marL="0" indent="0">
              <a:buNone/>
            </a:pPr>
            <a:r>
              <a:rPr lang="sk-SK" sz="3600" b="1" u="sng" dirty="0">
                <a:solidFill>
                  <a:srgbClr val="C00000"/>
                </a:solidFill>
              </a:rPr>
              <a:t>brankár a hráč vykonávajúci pokutový kop, dopustia priestupku v rovnakom čase</a:t>
            </a:r>
            <a:endParaRPr lang="sk-SK" sz="3600" dirty="0">
              <a:solidFill>
                <a:srgbClr val="C00000"/>
              </a:solidFill>
            </a:endParaRPr>
          </a:p>
          <a:p>
            <a:pPr lvl="0"/>
            <a:r>
              <a:rPr lang="sk-SK" sz="3600" b="1" u="sng" dirty="0">
                <a:solidFill>
                  <a:srgbClr val="C00000"/>
                </a:solidFill>
              </a:rPr>
              <a:t>ak gól nie je dosiahnutý, pokutový kop sa opakuje a obaja hráči budú napomenutí</a:t>
            </a:r>
            <a:endParaRPr lang="sk-SK" sz="3600" dirty="0">
              <a:solidFill>
                <a:srgbClr val="C00000"/>
              </a:solidFill>
            </a:endParaRPr>
          </a:p>
          <a:p>
            <a:pPr lvl="0"/>
            <a:r>
              <a:rPr lang="sk-SK" sz="3600" b="1" u="sng" dirty="0">
                <a:solidFill>
                  <a:srgbClr val="C00000"/>
                </a:solidFill>
              </a:rPr>
              <a:t>ak je dosiahnutý gól, rozhodca ho neuzná, hráča vykonávajúceho pokutový kop napomenie a na hru je nadviazané nepriamym voľným kopom v prospech súpera</a:t>
            </a:r>
            <a:endParaRPr lang="sk-SK" sz="3600" dirty="0">
              <a:solidFill>
                <a:srgbClr val="C00000"/>
              </a:solidFill>
            </a:endParaRPr>
          </a:p>
          <a:p>
            <a:pPr marL="0" indent="0">
              <a:buNone/>
            </a:pPr>
            <a:r>
              <a:rPr lang="sk-SK" sz="2400" dirty="0"/>
              <a:t> </a:t>
            </a:r>
            <a:r>
              <a:rPr lang="sk-SK" sz="2900" dirty="0">
                <a:highlight>
                  <a:srgbClr val="FFFF00"/>
                </a:highlight>
              </a:rPr>
              <a:t>(P14, strana 134, hore)</a:t>
            </a:r>
          </a:p>
          <a:p>
            <a:pPr marL="0" indent="0">
              <a:buNone/>
            </a:pPr>
            <a:endParaRPr lang="sk-SK" sz="2900" dirty="0"/>
          </a:p>
          <a:p>
            <a:pPr marL="0" indent="0">
              <a:buNone/>
            </a:pPr>
            <a:r>
              <a:rPr lang="sk-SK" sz="2500" u="sng" dirty="0"/>
              <a:t>Vysvetlenie</a:t>
            </a:r>
            <a:endParaRPr lang="sk-SK" sz="2500" dirty="0"/>
          </a:p>
          <a:p>
            <a:pPr marL="0" indent="0">
              <a:buNone/>
            </a:pPr>
            <a:r>
              <a:rPr lang="sk-SK" sz="2500" dirty="0"/>
              <a:t>Pridaný text objasňuje to, že ak sa obaja hráči, to znamená brankár a hráč, ktorý vykonáva pokutový kop, dopustia priestupku v rovnakom čase. Toto je výnimočná situácia, pretože zvyčajne jeden z nich sa dopustí priestupku ako prvý. Existujú rozdielne výsledky (riešenia) pretože:</a:t>
            </a:r>
          </a:p>
          <a:p>
            <a:pPr lvl="0"/>
            <a:r>
              <a:rPr lang="sk-SK" sz="2500" dirty="0"/>
              <a:t>ak nie je dosiahnutý gól (pretože došlo k priestupku brankára), obaja hráči sa dopustia priestupku na napomenutie, obaja sú napomenutí ŽK a kop sa opakuje</a:t>
            </a:r>
          </a:p>
          <a:p>
            <a:pPr lvl="0"/>
            <a:r>
              <a:rPr lang="sk-SK" sz="2500" dirty="0"/>
              <a:t>ak je dosiahnutý gól, brankár sa nedopustil priestupku na napomínanie ŽK, ale priestupok vykonávateľa kopu je na napomínanie ŽK, a tak jeho priestupok je „viac závažný“ (viď Pravidlo 5) a preto je potrestaný.</a:t>
            </a:r>
          </a:p>
        </p:txBody>
      </p:sp>
    </p:spTree>
    <p:extLst>
      <p:ext uri="{BB962C8B-B14F-4D97-AF65-F5344CB8AC3E}">
        <p14:creationId xmlns:p14="http://schemas.microsoft.com/office/powerpoint/2010/main" val="98607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fade">
                                      <p:cBhvr>
                                        <p:cTn id="1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3200" b="1" dirty="0"/>
              <a:t>P14 – </a:t>
            </a:r>
            <a:r>
              <a:rPr lang="sk-SK" sz="3200" b="1" u="sng" dirty="0">
                <a:solidFill>
                  <a:srgbClr val="C00000"/>
                </a:solidFill>
              </a:rPr>
              <a:t>Priestupky</a:t>
            </a:r>
            <a:r>
              <a:rPr lang="sk-SK" sz="3200" b="1" dirty="0"/>
              <a:t> a sankcie / 2</a:t>
            </a:r>
          </a:p>
        </p:txBody>
      </p:sp>
      <p:sp>
        <p:nvSpPr>
          <p:cNvPr id="3" name="Zástupný symbol obsahu 2"/>
          <p:cNvSpPr>
            <a:spLocks noGrp="1"/>
          </p:cNvSpPr>
          <p:nvPr>
            <p:ph idx="1"/>
          </p:nvPr>
        </p:nvSpPr>
        <p:spPr>
          <a:xfrm>
            <a:off x="164123" y="1512278"/>
            <a:ext cx="8897815" cy="5205046"/>
          </a:xfrm>
        </p:spPr>
        <p:txBody>
          <a:bodyPr>
            <a:normAutofit lnSpcReduction="10000"/>
          </a:bodyPr>
          <a:lstStyle/>
          <a:p>
            <a:pPr marL="0" indent="0">
              <a:buNone/>
            </a:pPr>
            <a:r>
              <a:rPr lang="sk-SK" sz="2400" u="sng" dirty="0"/>
              <a:t>Pridaný text</a:t>
            </a:r>
            <a:endParaRPr lang="sk-SK" sz="2400" dirty="0"/>
          </a:p>
          <a:p>
            <a:pPr marL="0" indent="0">
              <a:buNone/>
            </a:pPr>
            <a:r>
              <a:rPr lang="sk-SK" sz="2400" b="1" dirty="0"/>
              <a:t>Lopty, ktorá je v pohybe dopredu smerom na bránku, sa dotkne cudzí predmet alebo objekt</a:t>
            </a:r>
          </a:p>
          <a:p>
            <a:r>
              <a:rPr lang="sk-SK" sz="2400" b="1" dirty="0"/>
              <a:t>pokutový kop sa opakuje </a:t>
            </a:r>
            <a:r>
              <a:rPr lang="sk-SK" sz="2800" b="1" u="sng" dirty="0">
                <a:solidFill>
                  <a:srgbClr val="C00000"/>
                </a:solidFill>
              </a:rPr>
              <a:t>okrem prípadu, keď lopta smeruje do bránky a ovplyvnenie nebráni brankárovi alebo brániacemu hráčovi v hraní s ňou. V tomto prípade, ak lopta prejde do bránky, gól sa uzná, hoci došlo ku kontaktu s loptou, okrem prípadu, keď lopta prejde do súperovej bránky.</a:t>
            </a:r>
            <a:endParaRPr lang="sk-SK" sz="2800" dirty="0">
              <a:solidFill>
                <a:srgbClr val="C00000"/>
              </a:solidFill>
            </a:endParaRPr>
          </a:p>
          <a:p>
            <a:pPr marL="0" indent="0">
              <a:buNone/>
            </a:pPr>
            <a:r>
              <a:rPr lang="sk-SK" sz="2400" dirty="0">
                <a:highlight>
                  <a:srgbClr val="FFFF00"/>
                </a:highlight>
              </a:rPr>
              <a:t>(P14, strana 134)</a:t>
            </a:r>
          </a:p>
          <a:p>
            <a:pPr marL="0" indent="0">
              <a:buNone/>
            </a:pPr>
            <a:r>
              <a:rPr lang="sk-SK" sz="2400" u="sng" dirty="0"/>
              <a:t>Vysvetlenie</a:t>
            </a:r>
            <a:endParaRPr lang="sk-SK" sz="2400" dirty="0"/>
          </a:p>
          <a:p>
            <a:pPr marL="0" indent="0">
              <a:buNone/>
            </a:pPr>
            <a:r>
              <a:rPr lang="sk-SK" sz="2400" dirty="0"/>
              <a:t>Pridaný text objasňuje, čo by sa stalo, ak by došlo k ovplyvneniu (rušeniu) lopty smerujúcej do bránky pri vykonávaní pokutového kopu.</a:t>
            </a:r>
          </a:p>
        </p:txBody>
      </p:sp>
    </p:spTree>
    <p:extLst>
      <p:ext uri="{BB962C8B-B14F-4D97-AF65-F5344CB8AC3E}">
        <p14:creationId xmlns:p14="http://schemas.microsoft.com/office/powerpoint/2010/main" val="207299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711567"/>
            <a:ext cx="7772400" cy="3200399"/>
          </a:xfrm>
        </p:spPr>
        <p:txBody>
          <a:bodyPr>
            <a:normAutofit/>
          </a:bodyPr>
          <a:lstStyle/>
          <a:p>
            <a:pPr marL="0" lvl="0" indent="0"/>
            <a:r>
              <a:rPr lang="sk-SK" sz="7200" b="1" dirty="0">
                <a:solidFill>
                  <a:srgbClr val="C00000"/>
                </a:solidFill>
                <a:effectLst>
                  <a:outerShdw blurRad="38100" dist="38100" dir="2700000" algn="tl">
                    <a:srgbClr val="000000">
                      <a:alpha val="43137"/>
                    </a:srgbClr>
                  </a:outerShdw>
                </a:effectLst>
              </a:rPr>
              <a:t>PRAVIDLO 16</a:t>
            </a:r>
            <a:br>
              <a:rPr lang="sk-SK" sz="7200" b="1" dirty="0">
                <a:solidFill>
                  <a:srgbClr val="0000FF"/>
                </a:solidFill>
                <a:effectLst>
                  <a:outerShdw blurRad="38100" dist="38100" dir="2700000" algn="tl">
                    <a:srgbClr val="000000">
                      <a:alpha val="43137"/>
                    </a:srgbClr>
                  </a:outerShdw>
                </a:effectLst>
              </a:rPr>
            </a:br>
            <a:r>
              <a:rPr lang="sk-SK" sz="7200" b="1" dirty="0">
                <a:solidFill>
                  <a:srgbClr val="0000FF"/>
                </a:solidFill>
                <a:effectLst>
                  <a:outerShdw blurRad="38100" dist="38100" dir="2700000" algn="tl">
                    <a:srgbClr val="000000">
                      <a:alpha val="43137"/>
                    </a:srgbClr>
                  </a:outerShdw>
                </a:effectLst>
              </a:rPr>
              <a:t>KOP OD BRÁNKY</a:t>
            </a:r>
            <a:endParaRPr lang="en-US" sz="7200" b="1" dirty="0">
              <a:solidFill>
                <a:srgbClr val="0000FF"/>
              </a:solidFill>
              <a:effectLst>
                <a:outerShdw blurRad="38100" dist="38100" dir="2700000" algn="tl">
                  <a:srgbClr val="000000">
                    <a:alpha val="43137"/>
                  </a:srgbClr>
                </a:outerShdw>
              </a:effectLst>
            </a:endParaRPr>
          </a:p>
        </p:txBody>
      </p:sp>
      <p:pic>
        <p:nvPicPr>
          <p:cNvPr id="4" name="Obrázok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7908" y="5848845"/>
            <a:ext cx="2935964" cy="660592"/>
          </a:xfrm>
          <a:prstGeom prst="rect">
            <a:avLst/>
          </a:prstGeom>
        </p:spPr>
      </p:pic>
      <p:pic>
        <p:nvPicPr>
          <p:cNvPr id="5" name="Obrázok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89935" y="676931"/>
            <a:ext cx="1326172" cy="425038"/>
          </a:xfrm>
          <a:prstGeom prst="rect">
            <a:avLst/>
          </a:prstGeom>
        </p:spPr>
      </p:pic>
      <p:pic>
        <p:nvPicPr>
          <p:cNvPr id="6" name="Obrázek 3" descr="C:\Users\hrinak\Pictures\logo konvencia.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884024" y="176035"/>
            <a:ext cx="1426830" cy="142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878023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3200" b="1" dirty="0"/>
              <a:t>P16 – </a:t>
            </a:r>
            <a:r>
              <a:rPr lang="sk-SK" sz="3200" b="1" u="sng" dirty="0">
                <a:solidFill>
                  <a:srgbClr val="C00000"/>
                </a:solidFill>
              </a:rPr>
              <a:t>Priestupky</a:t>
            </a:r>
            <a:r>
              <a:rPr lang="sk-SK" sz="3200" b="1" dirty="0"/>
              <a:t> a sankcie</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400" u="sng" dirty="0"/>
              <a:t>Pridaný text</a:t>
            </a:r>
            <a:endParaRPr lang="sk-SK" sz="2400" dirty="0"/>
          </a:p>
          <a:p>
            <a:pPr marL="0" indent="0">
              <a:buNone/>
            </a:pPr>
            <a:r>
              <a:rPr lang="sk-SK" sz="2400" b="1" dirty="0"/>
              <a:t>Ak hráč súpera, ktorý sa nachádza v pokutovom území v čase, keď sa vykonáva kop od bránky </a:t>
            </a:r>
            <a:r>
              <a:rPr lang="sk-SK" sz="2800" b="1" u="sng" dirty="0">
                <a:solidFill>
                  <a:srgbClr val="C00000"/>
                </a:solidFill>
              </a:rPr>
              <a:t>alebo vstúpi do pokutového územia družstva zahrávajúceho kop od bránky skôr, ako je lopta v hre</a:t>
            </a:r>
            <a:r>
              <a:rPr lang="sk-SK" sz="2800" dirty="0"/>
              <a:t> </a:t>
            </a:r>
            <a:r>
              <a:rPr lang="sk-SK" sz="2400" b="1" dirty="0"/>
              <a:t>a dotkne sa lopty alebo sa ju snaží získať skôr, ako sa jej dotkol iný hráč, rozhodca nariadi kop od bránky opakovať.</a:t>
            </a:r>
          </a:p>
          <a:p>
            <a:pPr marL="0" indent="0">
              <a:buNone/>
            </a:pPr>
            <a:r>
              <a:rPr lang="sk-SK" sz="2400" dirty="0">
                <a:highlight>
                  <a:srgbClr val="FFFF00"/>
                </a:highlight>
              </a:rPr>
              <a:t>(P16, strana 145, posledný odsek)</a:t>
            </a:r>
          </a:p>
          <a:p>
            <a:pPr marL="0" indent="0">
              <a:buNone/>
            </a:pPr>
            <a:endParaRPr lang="sk-SK" sz="2400" dirty="0">
              <a:highlight>
                <a:srgbClr val="FFFF00"/>
              </a:highlight>
            </a:endParaRPr>
          </a:p>
          <a:p>
            <a:pPr marL="0" indent="0">
              <a:buNone/>
            </a:pPr>
            <a:r>
              <a:rPr lang="sk-SK" sz="2800" u="sng" dirty="0"/>
              <a:t>Vysvetlenie</a:t>
            </a:r>
            <a:endParaRPr lang="sk-SK" sz="2800" dirty="0"/>
          </a:p>
          <a:p>
            <a:pPr marL="0" indent="0">
              <a:buNone/>
            </a:pPr>
            <a:r>
              <a:rPr lang="sk-SK" sz="2800" dirty="0"/>
              <a:t>Pridaný text objasňuje akciu, ktorá má byť vykonaná, ak hráč vstúpi do pokutového územia predtým ako je lopta v hre.</a:t>
            </a:r>
          </a:p>
        </p:txBody>
      </p:sp>
    </p:spTree>
    <p:extLst>
      <p:ext uri="{BB962C8B-B14F-4D97-AF65-F5344CB8AC3E}">
        <p14:creationId xmlns:p14="http://schemas.microsoft.com/office/powerpoint/2010/main" val="174128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711567"/>
            <a:ext cx="7772400" cy="3200399"/>
          </a:xfrm>
        </p:spPr>
        <p:txBody>
          <a:bodyPr>
            <a:normAutofit/>
          </a:bodyPr>
          <a:lstStyle/>
          <a:p>
            <a:pPr marL="0" lvl="0" indent="0"/>
            <a:r>
              <a:rPr lang="sk-SK" sz="6600" b="1" dirty="0">
                <a:solidFill>
                  <a:srgbClr val="0000FF"/>
                </a:solidFill>
                <a:effectLst>
                  <a:outerShdw blurRad="38100" dist="38100" dir="2700000" algn="tl">
                    <a:srgbClr val="000000">
                      <a:alpha val="43137"/>
                    </a:srgbClr>
                  </a:outerShdw>
                </a:effectLst>
              </a:rPr>
              <a:t>PRAKTICKÉ POKYNY</a:t>
            </a:r>
            <a:br>
              <a:rPr lang="sk-SK" sz="6600" b="1" dirty="0">
                <a:solidFill>
                  <a:srgbClr val="0000FF"/>
                </a:solidFill>
                <a:effectLst>
                  <a:outerShdw blurRad="38100" dist="38100" dir="2700000" algn="tl">
                    <a:srgbClr val="000000">
                      <a:alpha val="43137"/>
                    </a:srgbClr>
                  </a:outerShdw>
                </a:effectLst>
              </a:rPr>
            </a:br>
            <a:r>
              <a:rPr lang="sk-SK" sz="6600" b="1" dirty="0">
                <a:solidFill>
                  <a:srgbClr val="0000FF"/>
                </a:solidFill>
                <a:effectLst>
                  <a:outerShdw blurRad="38100" dist="38100" dir="2700000" algn="tl">
                    <a:srgbClr val="000000">
                      <a:alpha val="43137"/>
                    </a:srgbClr>
                  </a:outerShdw>
                </a:effectLst>
              </a:rPr>
              <a:t>PRE</a:t>
            </a:r>
            <a:br>
              <a:rPr lang="sk-SK" sz="6600" b="1" dirty="0">
                <a:solidFill>
                  <a:srgbClr val="0000FF"/>
                </a:solidFill>
                <a:effectLst>
                  <a:outerShdw blurRad="38100" dist="38100" dir="2700000" algn="tl">
                    <a:srgbClr val="000000">
                      <a:alpha val="43137"/>
                    </a:srgbClr>
                  </a:outerShdw>
                </a:effectLst>
              </a:rPr>
            </a:br>
            <a:r>
              <a:rPr lang="sk-SK" sz="6600" b="1" dirty="0">
                <a:solidFill>
                  <a:srgbClr val="0000FF"/>
                </a:solidFill>
                <a:effectLst>
                  <a:outerShdw blurRad="38100" dist="38100" dir="2700000" algn="tl">
                    <a:srgbClr val="000000">
                      <a:alpha val="43137"/>
                    </a:srgbClr>
                  </a:outerShdw>
                </a:effectLst>
              </a:rPr>
              <a:t>ROZHODCOV</a:t>
            </a:r>
            <a:endParaRPr lang="en-US" sz="6600" b="1" dirty="0">
              <a:solidFill>
                <a:srgbClr val="0000FF"/>
              </a:solidFill>
              <a:effectLst>
                <a:outerShdw blurRad="38100" dist="38100" dir="2700000" algn="tl">
                  <a:srgbClr val="000000">
                    <a:alpha val="43137"/>
                  </a:srgbClr>
                </a:outerShdw>
              </a:effectLst>
            </a:endParaRPr>
          </a:p>
        </p:txBody>
      </p:sp>
      <p:pic>
        <p:nvPicPr>
          <p:cNvPr id="4" name="Obrázok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7908" y="5848845"/>
            <a:ext cx="2935964" cy="660592"/>
          </a:xfrm>
          <a:prstGeom prst="rect">
            <a:avLst/>
          </a:prstGeom>
        </p:spPr>
      </p:pic>
      <p:pic>
        <p:nvPicPr>
          <p:cNvPr id="5" name="Obrázok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89935" y="676931"/>
            <a:ext cx="1326172" cy="425038"/>
          </a:xfrm>
          <a:prstGeom prst="rect">
            <a:avLst/>
          </a:prstGeom>
        </p:spPr>
      </p:pic>
      <p:pic>
        <p:nvPicPr>
          <p:cNvPr id="6" name="Obrázek 3" descr="C:\Users\hrinak\Pictures\logo konvencia.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884024" y="176035"/>
            <a:ext cx="1426830" cy="142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8427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rmAutofit/>
          </a:bodyPr>
          <a:lstStyle/>
          <a:p>
            <a:pPr algn="l"/>
            <a:r>
              <a:rPr lang="sk-SK" sz="3200" b="1" dirty="0"/>
              <a:t>Pozičné postavenie, pohyb a tímová spolupráca</a:t>
            </a:r>
          </a:p>
        </p:txBody>
      </p:sp>
      <p:sp>
        <p:nvSpPr>
          <p:cNvPr id="3" name="Zástupný symbol obsahu 2"/>
          <p:cNvSpPr>
            <a:spLocks noGrp="1"/>
          </p:cNvSpPr>
          <p:nvPr>
            <p:ph idx="1"/>
          </p:nvPr>
        </p:nvSpPr>
        <p:spPr>
          <a:xfrm>
            <a:off x="164123" y="1512278"/>
            <a:ext cx="8897815" cy="5205046"/>
          </a:xfrm>
        </p:spPr>
        <p:txBody>
          <a:bodyPr>
            <a:normAutofit fontScale="85000" lnSpcReduction="20000"/>
          </a:bodyPr>
          <a:lstStyle/>
          <a:p>
            <a:pPr marL="0" indent="0">
              <a:buNone/>
            </a:pPr>
            <a:r>
              <a:rPr lang="sk-SK" sz="3300" b="1" dirty="0"/>
              <a:t>Kopy na bránku zo značky PK</a:t>
            </a:r>
            <a:endParaRPr lang="sk-SK" sz="3300" b="1" i="1" dirty="0"/>
          </a:p>
          <a:p>
            <a:pPr marL="0" indent="0">
              <a:buNone/>
            </a:pPr>
            <a:r>
              <a:rPr lang="sk-SK" sz="2400" u="sng" dirty="0"/>
              <a:t>Pridaný text</a:t>
            </a:r>
            <a:endParaRPr lang="sk-SK" sz="2400" dirty="0"/>
          </a:p>
          <a:p>
            <a:pPr marL="0" indent="0">
              <a:buNone/>
            </a:pPr>
            <a:r>
              <a:rPr lang="sk-SK" sz="2400" b="1" dirty="0"/>
              <a:t>Ak sú na stretnutie delegovaní pomocní asistenti rozhodcu, musia zaujať pozičné postavenie na oboch priesečníkoch bránkovej čiary a čiary bránkového územia, podľa poradia vpravo a vľavo od bránky, </a:t>
            </a:r>
            <a:r>
              <a:rPr lang="sk-SK" sz="3000" b="1" u="sng" dirty="0">
                <a:solidFill>
                  <a:srgbClr val="C00000"/>
                </a:solidFill>
              </a:rPr>
              <a:t>s výnimkou prípadu, ak je využívaná GLT technológia. Vtedy sa požaduje prítomnosť iba pomocného asistenta rozhodcu 1. Pomocný asistent rozhodcu 2 a asistent rozhodcu 1 by mali monitorovať hráčov v stredovom kruhu a asistent rozhodcu 2 spolu s náhradným rozhodcom by mali monitorovať obe technické zóny (pozri obrázok s pomocnými asistentami rozhodcu).</a:t>
            </a:r>
            <a:endParaRPr lang="sk-SK" sz="3000" dirty="0">
              <a:solidFill>
                <a:srgbClr val="C00000"/>
              </a:solidFill>
            </a:endParaRPr>
          </a:p>
          <a:p>
            <a:pPr marL="0" indent="0">
              <a:buNone/>
            </a:pPr>
            <a:r>
              <a:rPr lang="sk-SK" sz="2400" dirty="0">
                <a:highlight>
                  <a:srgbClr val="FFFF00"/>
                </a:highlight>
              </a:rPr>
              <a:t>(Praktické pokyny pre rozhodcov, strana 161)</a:t>
            </a:r>
          </a:p>
          <a:p>
            <a:pPr marL="0" indent="0">
              <a:buNone/>
            </a:pPr>
            <a:endParaRPr lang="sk-SK" sz="2400" dirty="0"/>
          </a:p>
          <a:p>
            <a:pPr marL="0" indent="0">
              <a:buNone/>
            </a:pPr>
            <a:r>
              <a:rPr lang="sk-SK" sz="2400" u="sng" dirty="0"/>
              <a:t>Vysvetlenie</a:t>
            </a:r>
            <a:r>
              <a:rPr lang="sk-SK" sz="2400" dirty="0"/>
              <a:t> </a:t>
            </a:r>
          </a:p>
          <a:p>
            <a:pPr marL="0" indent="0">
              <a:buNone/>
            </a:pPr>
            <a:r>
              <a:rPr lang="sk-SK" sz="2400" dirty="0"/>
              <a:t>Ak je na stretnutí používaná GLT technológia, iba jeden pomocný asistent rozhodcu (1) je potrebný pre monitorovanie pohybu brankára.</a:t>
            </a:r>
          </a:p>
          <a:p>
            <a:pPr marL="0" indent="0">
              <a:buNone/>
            </a:pPr>
            <a:endParaRPr lang="sk-SK" sz="2400" b="1" i="1" dirty="0"/>
          </a:p>
        </p:txBody>
      </p:sp>
    </p:spTree>
    <p:extLst>
      <p:ext uri="{BB962C8B-B14F-4D97-AF65-F5344CB8AC3E}">
        <p14:creationId xmlns:p14="http://schemas.microsoft.com/office/powerpoint/2010/main" val="3016480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Autofit/>
          </a:bodyPr>
          <a:lstStyle/>
          <a:p>
            <a:pPr algn="l"/>
            <a:r>
              <a:rPr lang="sk-SK" sz="4000" b="1" dirty="0"/>
              <a:t>Pozičné postavenie, pohyb a tímová spolupráca</a:t>
            </a:r>
          </a:p>
        </p:txBody>
      </p:sp>
      <p:sp>
        <p:nvSpPr>
          <p:cNvPr id="3" name="Zástupný symbol obsahu 2"/>
          <p:cNvSpPr>
            <a:spLocks noGrp="1"/>
          </p:cNvSpPr>
          <p:nvPr>
            <p:ph idx="1"/>
          </p:nvPr>
        </p:nvSpPr>
        <p:spPr>
          <a:xfrm>
            <a:off x="164123" y="1512278"/>
            <a:ext cx="8897815" cy="5205046"/>
          </a:xfrm>
        </p:spPr>
        <p:txBody>
          <a:bodyPr>
            <a:normAutofit/>
          </a:bodyPr>
          <a:lstStyle/>
          <a:p>
            <a:pPr marL="0" indent="0">
              <a:buNone/>
            </a:pPr>
            <a:r>
              <a:rPr lang="sk-SK" sz="2800" b="1" i="1" dirty="0"/>
              <a:t>Pokutový kop</a:t>
            </a:r>
            <a:endParaRPr lang="sk-SK" sz="2400" b="1" i="1" dirty="0"/>
          </a:p>
          <a:p>
            <a:pPr marL="0" indent="0">
              <a:buNone/>
            </a:pPr>
            <a:r>
              <a:rPr lang="sk-SK" sz="2400" u="sng" dirty="0"/>
              <a:t>Opravený text (a diagram)</a:t>
            </a:r>
            <a:endParaRPr lang="sk-SK" sz="2400" dirty="0"/>
          </a:p>
          <a:p>
            <a:pPr marL="0" indent="0">
              <a:buNone/>
            </a:pPr>
            <a:r>
              <a:rPr lang="sk-SK" b="1" dirty="0"/>
              <a:t>Ak sú na stretnutie delegovaní pomocní asistenti rozhodcu, musí pomocný asistent rozhodcu 1 zaujať pozičné postavenie na priesečníku bránkovej čiary a</a:t>
            </a:r>
            <a:r>
              <a:rPr lang="sk-SK" dirty="0"/>
              <a:t> </a:t>
            </a:r>
            <a:r>
              <a:rPr lang="sk-SK" b="1" u="sng" dirty="0">
                <a:solidFill>
                  <a:srgbClr val="C00000"/>
                </a:solidFill>
              </a:rPr>
              <a:t>čiary bránkového územia.</a:t>
            </a:r>
            <a:r>
              <a:rPr lang="sk-SK" b="1" dirty="0">
                <a:solidFill>
                  <a:srgbClr val="C00000"/>
                </a:solidFill>
              </a:rPr>
              <a:t> </a:t>
            </a:r>
            <a:r>
              <a:rPr lang="sk-SK" b="1" dirty="0"/>
              <a:t>V takomto prípade zaujme asistent rozhodcu pozičné postavenie na úrovni značky pokutového kopu, aby mohol posúdiť hráča mimo hry.</a:t>
            </a:r>
          </a:p>
          <a:p>
            <a:pPr marL="0" indent="0">
              <a:buNone/>
            </a:pPr>
            <a:r>
              <a:rPr lang="sk-SK" sz="2400" dirty="0">
                <a:highlight>
                  <a:srgbClr val="FFFF00"/>
                </a:highlight>
              </a:rPr>
              <a:t>(Praktické pokyny pre rozhodcov, strana 162)</a:t>
            </a:r>
          </a:p>
        </p:txBody>
      </p:sp>
    </p:spTree>
    <p:extLst>
      <p:ext uri="{BB962C8B-B14F-4D97-AF65-F5344CB8AC3E}">
        <p14:creationId xmlns:p14="http://schemas.microsoft.com/office/powerpoint/2010/main" val="296365496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Autofit/>
          </a:bodyPr>
          <a:lstStyle/>
          <a:p>
            <a:pPr algn="l"/>
            <a:r>
              <a:rPr lang="sk-SK" sz="4000" b="1" dirty="0"/>
              <a:t>Reč tela,  komunikácia a používanie píšťalky</a:t>
            </a:r>
          </a:p>
        </p:txBody>
      </p:sp>
      <p:sp>
        <p:nvSpPr>
          <p:cNvPr id="3" name="Zástupný symbol obsahu 2"/>
          <p:cNvSpPr>
            <a:spLocks noGrp="1"/>
          </p:cNvSpPr>
          <p:nvPr>
            <p:ph idx="1"/>
          </p:nvPr>
        </p:nvSpPr>
        <p:spPr>
          <a:xfrm>
            <a:off x="164123" y="1512278"/>
            <a:ext cx="8897815" cy="5205046"/>
          </a:xfrm>
        </p:spPr>
        <p:txBody>
          <a:bodyPr>
            <a:normAutofit fontScale="92500" lnSpcReduction="20000"/>
          </a:bodyPr>
          <a:lstStyle/>
          <a:p>
            <a:pPr marL="0" indent="0">
              <a:buNone/>
            </a:pPr>
            <a:r>
              <a:rPr lang="sk-SK" sz="3000" b="1" dirty="0"/>
              <a:t>Asistent rozhodcu – kop z rohu alebo kop od bránky</a:t>
            </a:r>
            <a:endParaRPr lang="sk-SK" sz="3000" dirty="0"/>
          </a:p>
          <a:p>
            <a:pPr marL="0" indent="0">
              <a:buNone/>
            </a:pPr>
            <a:endParaRPr lang="sk-SK" sz="2400" b="1" i="1" dirty="0"/>
          </a:p>
          <a:p>
            <a:pPr marL="0" indent="0">
              <a:buNone/>
            </a:pPr>
            <a:r>
              <a:rPr lang="sk-SK" sz="2400" u="sng" dirty="0"/>
              <a:t>Pôvodný text</a:t>
            </a:r>
            <a:endParaRPr lang="sk-SK" sz="2400" dirty="0"/>
          </a:p>
          <a:p>
            <a:pPr marL="0" indent="0">
              <a:buNone/>
            </a:pPr>
            <a:r>
              <a:rPr lang="sk-SK" sz="2400" dirty="0"/>
              <a:t>Keď lopta prejde za bránkovú čiaru v blízkosti pozície asistenta rozhodcu, musí signalizovať zástavkou v pravej ruke (pre lepší výhľad) a ukázať, či nasleduje kop z rohu alebo kop od bránky.</a:t>
            </a:r>
          </a:p>
          <a:p>
            <a:pPr marL="0" indent="0">
              <a:buNone/>
            </a:pPr>
            <a:r>
              <a:rPr lang="sk-SK" sz="2400" dirty="0"/>
              <a:t> </a:t>
            </a:r>
          </a:p>
          <a:p>
            <a:pPr marL="0" indent="0">
              <a:buNone/>
            </a:pPr>
            <a:r>
              <a:rPr lang="sk-SK" sz="2400" dirty="0"/>
              <a:t>Ak lopta prejde za bránkovú čiaru v blízkosti pozície asistenta rozhodcu, ale hra napriek tomu pokračuje, musí najprv zdvihnutou zástavkou informovať rozhodcu, že lopta opustila hraciu plochu. Potom ukáže, či nasleduje kop z rohu alebo kop od bránky. </a:t>
            </a:r>
          </a:p>
          <a:p>
            <a:pPr marL="0" indent="0">
              <a:buNone/>
            </a:pPr>
            <a:r>
              <a:rPr lang="sk-SK" sz="2400" dirty="0"/>
              <a:t> </a:t>
            </a:r>
          </a:p>
          <a:p>
            <a:pPr marL="0" indent="0">
              <a:buNone/>
            </a:pPr>
            <a:r>
              <a:rPr lang="sk-SK" sz="2400" dirty="0"/>
              <a:t>Ak lopta prejde za bránkovú čiaru vo väčšej vzdialenosti od asistenta rozhodcu, musí najprv zdvihnutou zástavkou informovať rozhodcu, že lopta opustila hraciu plochu, nadviaže s ním vizuálny kontakt a potvrdí rozhodnutie rozhodcu. Asistent rozhodcu môže urobiť rozhodnutie ako prvý, ale len vtedy, ak je situácia jednoznačná.</a:t>
            </a:r>
          </a:p>
          <a:p>
            <a:pPr marL="0" indent="0">
              <a:buNone/>
            </a:pPr>
            <a:endParaRPr lang="sk-SK" sz="2400" b="1" i="1" dirty="0"/>
          </a:p>
        </p:txBody>
      </p:sp>
    </p:spTree>
    <p:extLst>
      <p:ext uri="{BB962C8B-B14F-4D97-AF65-F5344CB8AC3E}">
        <p14:creationId xmlns:p14="http://schemas.microsoft.com/office/powerpoint/2010/main" val="228539888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4338" y="274638"/>
            <a:ext cx="7467600" cy="1143000"/>
          </a:xfrm>
        </p:spPr>
        <p:txBody>
          <a:bodyPr>
            <a:noAutofit/>
          </a:bodyPr>
          <a:lstStyle/>
          <a:p>
            <a:pPr algn="l"/>
            <a:r>
              <a:rPr lang="sk-SK" sz="4000" b="1" dirty="0"/>
              <a:t>Reč tela, komunikácia a používanie píšťalky</a:t>
            </a:r>
          </a:p>
        </p:txBody>
      </p:sp>
      <p:sp>
        <p:nvSpPr>
          <p:cNvPr id="3" name="Zástupný symbol obsahu 2"/>
          <p:cNvSpPr>
            <a:spLocks noGrp="1"/>
          </p:cNvSpPr>
          <p:nvPr>
            <p:ph idx="1"/>
          </p:nvPr>
        </p:nvSpPr>
        <p:spPr>
          <a:xfrm>
            <a:off x="164123" y="1512278"/>
            <a:ext cx="8897815" cy="5205046"/>
          </a:xfrm>
        </p:spPr>
        <p:txBody>
          <a:bodyPr>
            <a:normAutofit fontScale="85000" lnSpcReduction="20000"/>
          </a:bodyPr>
          <a:lstStyle/>
          <a:p>
            <a:pPr marL="0" indent="0">
              <a:buNone/>
            </a:pPr>
            <a:r>
              <a:rPr lang="sk-SK" sz="3300" b="1" dirty="0"/>
              <a:t>3. Asistent rozhodcu – kop z rohu alebo kop od bránky</a:t>
            </a:r>
            <a:endParaRPr lang="sk-SK" sz="3300" b="1" i="1" dirty="0"/>
          </a:p>
          <a:p>
            <a:pPr marL="0" indent="0">
              <a:buNone/>
            </a:pPr>
            <a:r>
              <a:rPr lang="sk-SK" sz="2400" u="sng" dirty="0"/>
              <a:t>Nový text</a:t>
            </a:r>
            <a:endParaRPr lang="sk-SK" sz="2400" dirty="0"/>
          </a:p>
          <a:p>
            <a:pPr marL="0" indent="0">
              <a:buNone/>
            </a:pPr>
            <a:r>
              <a:rPr lang="sk-SK" sz="3000" b="1" u="sng" dirty="0">
                <a:solidFill>
                  <a:srgbClr val="C00000"/>
                </a:solidFill>
              </a:rPr>
              <a:t>Keď lopta prejde úplne za bránkovú čiaru asistent rozhodcu zdvihne zástavku v pravej ruke, pre lepší výhľad, aby tým informoval rozhodcu, že lopta je mimo hry. Potom, ak je to</a:t>
            </a:r>
            <a:endParaRPr lang="sk-SK" sz="3000" dirty="0">
              <a:solidFill>
                <a:srgbClr val="C00000"/>
              </a:solidFill>
            </a:endParaRPr>
          </a:p>
          <a:p>
            <a:r>
              <a:rPr lang="sk-SK" sz="3000" b="1" u="sng" dirty="0">
                <a:solidFill>
                  <a:srgbClr val="C00000"/>
                </a:solidFill>
              </a:rPr>
              <a:t>bližšie k pozícii asistenta rozhodcu, tento signalizuje či nasleduje kop z rohu alebo kop od bránky</a:t>
            </a:r>
            <a:endParaRPr lang="sk-SK" sz="3000" dirty="0">
              <a:solidFill>
                <a:srgbClr val="C00000"/>
              </a:solidFill>
            </a:endParaRPr>
          </a:p>
          <a:p>
            <a:r>
              <a:rPr lang="sk-SK" sz="3000" b="1" u="sng" dirty="0">
                <a:solidFill>
                  <a:srgbClr val="C00000"/>
                </a:solidFill>
              </a:rPr>
              <a:t>vo väčšej vzdialenosti od asistenta rozhodcu, tento nadviaže vizuálny kontakt s rozhodcom a potvrdí rozhodnutie rozhodcu</a:t>
            </a:r>
            <a:endParaRPr lang="sk-SK" sz="3000" dirty="0">
              <a:solidFill>
                <a:srgbClr val="C00000"/>
              </a:solidFill>
            </a:endParaRPr>
          </a:p>
          <a:p>
            <a:pPr marL="0" indent="0">
              <a:buNone/>
            </a:pPr>
            <a:r>
              <a:rPr lang="sk-SK" sz="2800" dirty="0">
                <a:highlight>
                  <a:srgbClr val="FFFF00"/>
                </a:highlight>
              </a:rPr>
              <a:t>(Reč tela, komunikácia, používanie píšťalky, strana 166)</a:t>
            </a:r>
          </a:p>
          <a:p>
            <a:pPr marL="0" indent="0">
              <a:buNone/>
            </a:pPr>
            <a:r>
              <a:rPr lang="sk-SK" sz="2800" u="sng" dirty="0"/>
              <a:t>Vysvetlenie</a:t>
            </a:r>
            <a:endParaRPr lang="sk-SK" sz="2800" dirty="0"/>
          </a:p>
          <a:p>
            <a:pPr marL="0" indent="0">
              <a:buNone/>
            </a:pPr>
            <a:r>
              <a:rPr lang="sk-SK" sz="2400" dirty="0"/>
              <a:t>Asistent rozhodcu nemusí signalizovať kop od bránky alebo kop z rohu, ak sa jedná o veľmi jasnú situáciu, zvlášť,  ak rozhodca už signalizoval a /alebo lopta ide jasne mimo hry na opačnej strane bránky (na diagonále rozhodcu).</a:t>
            </a:r>
          </a:p>
          <a:p>
            <a:pPr marL="0" indent="0">
              <a:buNone/>
            </a:pPr>
            <a:endParaRPr lang="sk-SK" sz="2400" b="1" i="1" dirty="0"/>
          </a:p>
        </p:txBody>
      </p:sp>
    </p:spTree>
    <p:extLst>
      <p:ext uri="{BB962C8B-B14F-4D97-AF65-F5344CB8AC3E}">
        <p14:creationId xmlns:p14="http://schemas.microsoft.com/office/powerpoint/2010/main" val="169044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957752"/>
            <a:ext cx="7772400" cy="3200399"/>
          </a:xfrm>
        </p:spPr>
        <p:txBody>
          <a:bodyPr>
            <a:noAutofit/>
          </a:bodyPr>
          <a:lstStyle/>
          <a:p>
            <a:pPr marL="0" lvl="0" indent="0"/>
            <a:r>
              <a:rPr lang="sk-SK" sz="7200" b="1" dirty="0">
                <a:solidFill>
                  <a:srgbClr val="C00000"/>
                </a:solidFill>
                <a:effectLst>
                  <a:outerShdw blurRad="38100" dist="38100" dir="2700000" algn="tl">
                    <a:srgbClr val="000000">
                      <a:alpha val="43137"/>
                    </a:srgbClr>
                  </a:outerShdw>
                </a:effectLst>
                <a:highlight>
                  <a:srgbClr val="FFFF00"/>
                </a:highlight>
              </a:rPr>
              <a:t>ĎAKUJEM</a:t>
            </a:r>
            <a:br>
              <a:rPr lang="sk-SK" sz="7200" b="1" dirty="0">
                <a:solidFill>
                  <a:srgbClr val="C00000"/>
                </a:solidFill>
                <a:effectLst>
                  <a:outerShdw blurRad="38100" dist="38100" dir="2700000" algn="tl">
                    <a:srgbClr val="000000">
                      <a:alpha val="43137"/>
                    </a:srgbClr>
                  </a:outerShdw>
                </a:effectLst>
                <a:highlight>
                  <a:srgbClr val="FFFF00"/>
                </a:highlight>
              </a:rPr>
            </a:br>
            <a:r>
              <a:rPr lang="sk-SK" sz="7200" b="1" dirty="0">
                <a:solidFill>
                  <a:srgbClr val="C00000"/>
                </a:solidFill>
                <a:effectLst>
                  <a:outerShdw blurRad="38100" dist="38100" dir="2700000" algn="tl">
                    <a:srgbClr val="000000">
                      <a:alpha val="43137"/>
                    </a:srgbClr>
                  </a:outerShdw>
                </a:effectLst>
                <a:highlight>
                  <a:srgbClr val="FFFF00"/>
                </a:highlight>
              </a:rPr>
              <a:t>ZA </a:t>
            </a:r>
            <a:br>
              <a:rPr lang="sk-SK" sz="7200" b="1" dirty="0">
                <a:solidFill>
                  <a:srgbClr val="C00000"/>
                </a:solidFill>
                <a:effectLst>
                  <a:outerShdw blurRad="38100" dist="38100" dir="2700000" algn="tl">
                    <a:srgbClr val="000000">
                      <a:alpha val="43137"/>
                    </a:srgbClr>
                  </a:outerShdw>
                </a:effectLst>
                <a:highlight>
                  <a:srgbClr val="FFFF00"/>
                </a:highlight>
              </a:rPr>
            </a:br>
            <a:r>
              <a:rPr lang="sk-SK" sz="7200" b="1" dirty="0">
                <a:solidFill>
                  <a:srgbClr val="C00000"/>
                </a:solidFill>
                <a:effectLst>
                  <a:outerShdw blurRad="38100" dist="38100" dir="2700000" algn="tl">
                    <a:srgbClr val="000000">
                      <a:alpha val="43137"/>
                    </a:srgbClr>
                  </a:outerShdw>
                </a:effectLst>
                <a:highlight>
                  <a:srgbClr val="FFFF00"/>
                </a:highlight>
              </a:rPr>
              <a:t>POZORNOSŤ</a:t>
            </a:r>
            <a:endParaRPr lang="en-US" sz="7200" b="1" dirty="0">
              <a:solidFill>
                <a:srgbClr val="C00000"/>
              </a:solidFill>
              <a:effectLst>
                <a:outerShdw blurRad="38100" dist="38100" dir="2700000" algn="tl">
                  <a:srgbClr val="000000">
                    <a:alpha val="43137"/>
                  </a:srgbClr>
                </a:outerShdw>
              </a:effectLst>
              <a:highlight>
                <a:srgbClr val="FFFF00"/>
              </a:highlight>
            </a:endParaRPr>
          </a:p>
        </p:txBody>
      </p:sp>
      <p:pic>
        <p:nvPicPr>
          <p:cNvPr id="4" name="Obrázok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7908" y="5848845"/>
            <a:ext cx="2935964" cy="660592"/>
          </a:xfrm>
          <a:prstGeom prst="rect">
            <a:avLst/>
          </a:prstGeom>
        </p:spPr>
      </p:pic>
      <p:pic>
        <p:nvPicPr>
          <p:cNvPr id="5" name="Obrázok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89935" y="676931"/>
            <a:ext cx="1326172" cy="425038"/>
          </a:xfrm>
          <a:prstGeom prst="rect">
            <a:avLst/>
          </a:prstGeom>
        </p:spPr>
      </p:pic>
      <p:sp>
        <p:nvSpPr>
          <p:cNvPr id="2" name="BlokTextu 1"/>
          <p:cNvSpPr txBox="1"/>
          <p:nvPr/>
        </p:nvSpPr>
        <p:spPr>
          <a:xfrm>
            <a:off x="4302369" y="6342185"/>
            <a:ext cx="4677508" cy="369332"/>
          </a:xfrm>
          <a:prstGeom prst="rect">
            <a:avLst/>
          </a:prstGeom>
          <a:noFill/>
        </p:spPr>
        <p:txBody>
          <a:bodyPr wrap="square" rtlCol="0">
            <a:spAutoFit/>
          </a:bodyPr>
          <a:lstStyle/>
          <a:p>
            <a:pPr algn="r"/>
            <a:r>
              <a:rPr lang="sk-SK" b="1" dirty="0"/>
              <a:t>© Ján FAŠUNG   &amp;   Pavol PÁCHNIK 2017</a:t>
            </a:r>
          </a:p>
        </p:txBody>
      </p:sp>
      <p:pic>
        <p:nvPicPr>
          <p:cNvPr id="9" name="Obrázek 3" descr="C:\Users\hrinak\Pictures\logo konvencia.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884024" y="176035"/>
            <a:ext cx="1426830" cy="142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8530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2400" y="1600200"/>
            <a:ext cx="8839200" cy="5175738"/>
          </a:xfrm>
        </p:spPr>
        <p:txBody>
          <a:bodyPr>
            <a:normAutofit lnSpcReduction="10000"/>
          </a:bodyPr>
          <a:lstStyle/>
          <a:p>
            <a:r>
              <a:rPr lang="sk-SK" sz="2800" dirty="0"/>
              <a:t>Od minuloročného rozhodnutia experimentovať s „video asistent rozhodcami“, približne 20 súťaží na celom svete súhlasilo s účasťou na tomto experimente. </a:t>
            </a:r>
          </a:p>
          <a:p>
            <a:r>
              <a:rPr lang="sk-SK" sz="2800" dirty="0"/>
              <a:t>Cieľom je podporovať prieskum na zistenie toho, či použitie video asistent rozhodcov bude na prospech hry, na základe filozofie </a:t>
            </a:r>
            <a:r>
              <a:rPr lang="sk-SK" b="1" dirty="0">
                <a:solidFill>
                  <a:srgbClr val="FF0000"/>
                </a:solidFill>
              </a:rPr>
              <a:t>„minimálne prerušenia – maximálny prospech“.</a:t>
            </a:r>
            <a:endParaRPr lang="sk-SK" dirty="0"/>
          </a:p>
          <a:p>
            <a:r>
              <a:rPr lang="sk-SK" sz="2800" dirty="0"/>
              <a:t>V súťažných stretnutiach smie byť tento experiment použitý iba vtedy, ak je daný súhlas IFAB, využívaný schválený protokol a príslušná asociácia má vyhovujúcu IFAB VAR technológiu so vzdelávacími kritériami týkajúcimi sa tohto experimentu pre rozhodcov.</a:t>
            </a:r>
          </a:p>
          <a:p>
            <a:pPr marL="0" indent="0">
              <a:buNone/>
            </a:pPr>
            <a:endParaRPr lang="sk-SK" sz="2400" dirty="0"/>
          </a:p>
          <a:p>
            <a:pPr marL="0" indent="0">
              <a:buNone/>
            </a:pPr>
            <a:endParaRPr lang="sk-SK" sz="2800" dirty="0"/>
          </a:p>
        </p:txBody>
      </p:sp>
      <p:sp>
        <p:nvSpPr>
          <p:cNvPr id="4" name="Nadpis 3"/>
          <p:cNvSpPr>
            <a:spLocks noGrp="1"/>
          </p:cNvSpPr>
          <p:nvPr>
            <p:ph type="title"/>
          </p:nvPr>
        </p:nvSpPr>
        <p:spPr>
          <a:xfrm>
            <a:off x="1629508" y="274638"/>
            <a:ext cx="7057292" cy="1143000"/>
          </a:xfrm>
        </p:spPr>
        <p:txBody>
          <a:bodyPr>
            <a:normAutofit fontScale="90000"/>
          </a:bodyPr>
          <a:lstStyle/>
          <a:p>
            <a:pPr algn="l"/>
            <a:r>
              <a:rPr lang="sk-SK" sz="4000" dirty="0"/>
              <a:t>Video asistent rozhodcovia (VARs) – </a:t>
            </a:r>
            <a:br>
              <a:rPr lang="sk-SK" sz="4000" dirty="0"/>
            </a:br>
            <a:r>
              <a:rPr lang="sk-SK" sz="4000" dirty="0"/>
              <a:t>experiment / 1</a:t>
            </a:r>
          </a:p>
        </p:txBody>
      </p:sp>
    </p:spTree>
    <p:extLst>
      <p:ext uri="{BB962C8B-B14F-4D97-AF65-F5344CB8AC3E}">
        <p14:creationId xmlns:p14="http://schemas.microsoft.com/office/powerpoint/2010/main" val="3134917161"/>
      </p:ext>
    </p:extLst>
  </p:cSld>
  <p:clrMapOvr>
    <a:masterClrMapping/>
  </p:clrMapOvr>
</p:sld>
</file>

<file path=ppt/theme/theme1.xml><?xml version="1.0" encoding="utf-8"?>
<a:theme xmlns:a="http://schemas.openxmlformats.org/drawingml/2006/main" name="Powerpoint s videom DVD1-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 s videom DVD1-2012</Template>
  <TotalTime>1304</TotalTime>
  <Words>1798</Words>
  <Application>Microsoft Office PowerPoint</Application>
  <PresentationFormat>Prezentácia na obrazovke (4:3)</PresentationFormat>
  <Paragraphs>523</Paragraphs>
  <Slides>89</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89</vt:i4>
      </vt:variant>
    </vt:vector>
  </HeadingPairs>
  <TitlesOfParts>
    <vt:vector size="93" baseType="lpstr">
      <vt:lpstr>Arial</vt:lpstr>
      <vt:lpstr>Calibri</vt:lpstr>
      <vt:lpstr>Wingdings</vt:lpstr>
      <vt:lpstr>Powerpoint s videom DVD1-2012</vt:lpstr>
      <vt:lpstr>ZMENY A DOPLNKY PRAVIDIEL FUTBALU 2017</vt:lpstr>
      <vt:lpstr>Úvod</vt:lpstr>
      <vt:lpstr>Revízia pravidiel futbalu 2017</vt:lpstr>
      <vt:lpstr>Modifikácie zmien PF národnými asociáciami / 1</vt:lpstr>
      <vt:lpstr>Modifikácie zmien PF národnými asociáciami / 2</vt:lpstr>
      <vt:lpstr>Modifikácie zmien PF národnými asociáciami / 3</vt:lpstr>
      <vt:lpstr>Stratégia IFAB pre budúcnosť / 1</vt:lpstr>
      <vt:lpstr>Stratégia IFAB pre budúcnosť / 2</vt:lpstr>
      <vt:lpstr>Video asistent rozhodcovia (VARs) –  experiment / 1</vt:lpstr>
      <vt:lpstr>Video asistent rozhodcovia (VARs) –  experiment / 2</vt:lpstr>
      <vt:lpstr>Iné dôležité témy / 1</vt:lpstr>
      <vt:lpstr>Iné dôležité témy / 2</vt:lpstr>
      <vt:lpstr>Iné dôležité témy / 3</vt:lpstr>
      <vt:lpstr>Iné dôležité témy / 4</vt:lpstr>
      <vt:lpstr>Iné dôležité témy / 5</vt:lpstr>
      <vt:lpstr>Záverom</vt:lpstr>
      <vt:lpstr>DETAILY VŠETKÝCH ZMIEN V PRAVIDLÁCH FUTBALU</vt:lpstr>
      <vt:lpstr>VŠETKY PRAVIDLÁ</vt:lpstr>
      <vt:lpstr>PRAVIDLO 1 HRACIA PLOCHA</vt:lpstr>
      <vt:lpstr>P1 - Označenie hracej plochy</vt:lpstr>
      <vt:lpstr>PRAVIDLO 3 HRÁČI</vt:lpstr>
      <vt:lpstr>P3 – Počet náhradníkov          Súťažné stretnutia</vt:lpstr>
      <vt:lpstr>P3 – Návrat vystriedaných hráčov do hry</vt:lpstr>
      <vt:lpstr>P3 – Procedúra striedania</vt:lpstr>
      <vt:lpstr>P3 – Priestupky a sankcie / 1</vt:lpstr>
      <vt:lpstr>P3 – Priestupky a sankcie / 2</vt:lpstr>
      <vt:lpstr>P3 – Hráč mimo hracej plochy / 1</vt:lpstr>
      <vt:lpstr>P3 – Hráč mimo hracej plochy / 2 </vt:lpstr>
      <vt:lpstr>P3 – Hráč mimo hracej plochy / 3</vt:lpstr>
      <vt:lpstr>P3 – Gól dosiahnutý v okamihu, kedy sa na HP nachádza ďalšia osoba / 1</vt:lpstr>
      <vt:lpstr>P3 – Gól dosiahnutý v okamihu, kedy sa na HP nachádza ďalšia osoba / 2</vt:lpstr>
      <vt:lpstr>PRAVIDLO 4 VÝSTROJ HRÁČOV</vt:lpstr>
      <vt:lpstr>P4 – Ostatný výstroj          Prikrývky hlavy</vt:lpstr>
      <vt:lpstr>P4 – Ostatný výstroj          Elektronická komunikácia / 1</vt:lpstr>
      <vt:lpstr>P4 – Ostatný výstroj          Elektronická komunikácia / 2</vt:lpstr>
      <vt:lpstr>P4 – Ostatný výstroj          Elektronické systémy sledovania výkonu          (EPTS) / 1</vt:lpstr>
      <vt:lpstr>P4 – Ostatný výstroj          Elektronické systémy sledovania výkonu          (EPTS) / 2</vt:lpstr>
      <vt:lpstr>PRAVIDLO 5 ROZHODCA</vt:lpstr>
      <vt:lpstr>P5 – Rozhodnutia rozhodcu</vt:lpstr>
      <vt:lpstr>P5 – Disciplinárne opatrenie / 1</vt:lpstr>
      <vt:lpstr>P5 – Disciplinárne opatrenie / 2</vt:lpstr>
      <vt:lpstr>PRAVIDLO 7 HRACÍ ČAS</vt:lpstr>
      <vt:lpstr>P7 – Polčasová prestávka</vt:lpstr>
      <vt:lpstr>PRAVIDLO 8 ZAČIATOK HRY A NADVÄZOVANIE NA HRU</vt:lpstr>
      <vt:lpstr>P8 – Výkop          Procedúra, pri všetkých kopoch</vt:lpstr>
      <vt:lpstr>PRAVIDLO 10 URČENIE VÝSLEDKU STRETNUTIA</vt:lpstr>
      <vt:lpstr>P10 – Víťaz stretnutia</vt:lpstr>
      <vt:lpstr>P10 – Kopy na bránku zo značky PK / 1</vt:lpstr>
      <vt:lpstr>P10 – Kopy na bránku zo značky PK / 2</vt:lpstr>
      <vt:lpstr>P10 – Kopy na bránku zo značky PK / 3</vt:lpstr>
      <vt:lpstr>P10 – Kopy na bránku zo značky PK / 4</vt:lpstr>
      <vt:lpstr>P10 – Kopy na bránku zo značky PK / 5</vt:lpstr>
      <vt:lpstr>P10 – Kopy na bránku zo značky PK / 6</vt:lpstr>
      <vt:lpstr>P10 – Kopy na bránku zo značky PK / 7</vt:lpstr>
      <vt:lpstr>P10 – Kopy na bránku zo značky PK / 8</vt:lpstr>
      <vt:lpstr>PRAVIDLO 11 HRÁČ MIMO HRY</vt:lpstr>
      <vt:lpstr>P11 – Hráč mimo hry</vt:lpstr>
      <vt:lpstr>P11 – Hráč mimo hry</vt:lpstr>
      <vt:lpstr>P11 – Hráč mimo hry            bod 2. Hráč mimo hry / 1</vt:lpstr>
      <vt:lpstr>P11 – Hráč mimo hry            bod 2. Hráč mimo hry / 2</vt:lpstr>
      <vt:lpstr>PRAVIDLO 12 ZAKÁZANÁ HRA A  NEŠPORTOVÉ SPRÁVANIE</vt:lpstr>
      <vt:lpstr>P12 – Nepriamy voľný kop</vt:lpstr>
      <vt:lpstr>P12 – Výhoda v hre</vt:lpstr>
      <vt:lpstr>P12 – Napomínania             za nešportové správanie</vt:lpstr>
      <vt:lpstr>P12 – Oslava dosiahnutia gólu</vt:lpstr>
      <vt:lpstr>P12 – Vylúčenia / 1</vt:lpstr>
      <vt:lpstr>P12 – Vylúčenia / 2</vt:lpstr>
      <vt:lpstr>P12 – Zmarenie dosiahnutia gólu            alebo jasnej gólovej príležitosti / 1</vt:lpstr>
      <vt:lpstr>P12 – Zmarenie dosiahnutia gólu            alebo jasnej gólovej príležitosti/ 2</vt:lpstr>
      <vt:lpstr>P12 – Zmarenie dosiahnutia gólu            alebo jasnej gólovej príležitosti/ 3</vt:lpstr>
      <vt:lpstr>P12 – Nadviazanie na hru pri zakázanej hre a nešportovom správaní / 1</vt:lpstr>
      <vt:lpstr>P12 – Nadviazanie na hru pri zakázanej hre a nešportovom správaní / 2</vt:lpstr>
      <vt:lpstr>P12 – Vhadzovanie predmetov</vt:lpstr>
      <vt:lpstr>P12 – Vhadzovanie predmetov / 1</vt:lpstr>
      <vt:lpstr>P12 – Vhadzovanie predmetov / 2</vt:lpstr>
      <vt:lpstr>PRAVIDLO 13 VOĽNÉ KOPY</vt:lpstr>
      <vt:lpstr>P13 – Priestupky a sankcie</vt:lpstr>
      <vt:lpstr>PRAVIDLO 14 POKUTOVÝ KOP</vt:lpstr>
      <vt:lpstr>P14 – Procedúra</vt:lpstr>
      <vt:lpstr>P14 – Priestupky a sankcie / 1</vt:lpstr>
      <vt:lpstr>P14 – Priestupky a sankcie / 2</vt:lpstr>
      <vt:lpstr>PRAVIDLO 16 KOP OD BRÁNKY</vt:lpstr>
      <vt:lpstr>P16 – Priestupky a sankcie</vt:lpstr>
      <vt:lpstr>PRAKTICKÉ POKYNY PRE ROZHODCOV</vt:lpstr>
      <vt:lpstr>Pozičné postavenie, pohyb a tímová spolupráca</vt:lpstr>
      <vt:lpstr>Pozičné postavenie, pohyb a tímová spolupráca</vt:lpstr>
      <vt:lpstr>Reč tela,  komunikácia a používanie píšťalky</vt:lpstr>
      <vt:lpstr>Reč tela, komunikácia a používanie píšťalky</vt:lpstr>
      <vt:lpstr>ĎAKUJEM ZA  POZORNOSŤ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ŠKOLENIE ŠPORTOVÝCH DELEGÁTOV FUTBALU LICENCIE A</dc:title>
  <dc:creator>Palo</dc:creator>
  <cp:lastModifiedBy>Ján Fašung</cp:lastModifiedBy>
  <cp:revision>245</cp:revision>
  <cp:lastPrinted>2017-06-27T08:47:41Z</cp:lastPrinted>
  <dcterms:created xsi:type="dcterms:W3CDTF">2013-01-12T10:03:23Z</dcterms:created>
  <dcterms:modified xsi:type="dcterms:W3CDTF">2017-06-29T05:53:43Z</dcterms:modified>
</cp:coreProperties>
</file>